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Ex1.xml" ContentType="application/vnd.ms-office.chartex+xml"/>
  <Override PartName="/ppt/charts/style1.xml" ContentType="application/vnd.ms-office.chartstyle+xml"/>
  <Override PartName="/ppt/charts/colors1.xml" ContentType="application/vnd.ms-office.chartcolorstyle+xml"/>
  <Override PartName="/ppt/notesSlides/notesSlide1.xml" ContentType="application/vnd.openxmlformats-officedocument.presentationml.notesSlide+xml"/>
  <Override PartName="/ppt/charts/chart1.xml" ContentType="application/vnd.openxmlformats-officedocument.drawingml.chart+xml"/>
  <Override PartName="/ppt/charts/style2.xml" ContentType="application/vnd.ms-office.chartstyle+xml"/>
  <Override PartName="/ppt/charts/colors2.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handoutMasterIdLst>
    <p:handoutMasterId r:id="rId21"/>
  </p:handoutMasterIdLst>
  <p:sldIdLst>
    <p:sldId id="258" r:id="rId2"/>
    <p:sldId id="411" r:id="rId3"/>
    <p:sldId id="402" r:id="rId4"/>
    <p:sldId id="404" r:id="rId5"/>
    <p:sldId id="415" r:id="rId6"/>
    <p:sldId id="416" r:id="rId7"/>
    <p:sldId id="418" r:id="rId8"/>
    <p:sldId id="417" r:id="rId9"/>
    <p:sldId id="419" r:id="rId10"/>
    <p:sldId id="405" r:id="rId11"/>
    <p:sldId id="421" r:id="rId12"/>
    <p:sldId id="420" r:id="rId13"/>
    <p:sldId id="422" r:id="rId14"/>
    <p:sldId id="423" r:id="rId15"/>
    <p:sldId id="424" r:id="rId16"/>
    <p:sldId id="426" r:id="rId17"/>
    <p:sldId id="425" r:id="rId18"/>
    <p:sldId id="259" r:id="rId19"/>
  </p:sldIdLst>
  <p:sldSz cx="9144000" cy="6858000" type="screen4x3"/>
  <p:notesSz cx="6797675" cy="9926638"/>
  <p:defaultTextStyle>
    <a:defPPr>
      <a:defRPr lang="lt-L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7" userDrawn="1">
          <p15:clr>
            <a:srgbClr val="A4A3A4"/>
          </p15:clr>
        </p15:guide>
        <p15:guide id="2" pos="214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34587" autoAdjust="0"/>
    <p:restoredTop sz="94659" autoAdjust="0"/>
  </p:normalViewPr>
  <p:slideViewPr>
    <p:cSldViewPr>
      <p:cViewPr varScale="1">
        <p:scale>
          <a:sx n="65" d="100"/>
          <a:sy n="65" d="100"/>
        </p:scale>
        <p:origin x="816"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9" d="100"/>
          <a:sy n="89" d="100"/>
        </p:scale>
        <p:origin x="-3846" y="-108"/>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2.xml"/><Relationship Id="rId1" Type="http://schemas.microsoft.com/office/2011/relationships/chartStyle" Target="style2.xml"/></Relationships>
</file>

<file path=ppt/charts/_rels/chartEx1.xml.rels><?xml version="1.0" encoding="UTF-8" standalone="yes"?>
<Relationships xmlns="http://schemas.openxmlformats.org/package/2006/relationships"><Relationship Id="rId3" Type="http://schemas.microsoft.com/office/2011/relationships/chartColorStyle" Target="colors1.xml"/><Relationship Id="rId2" Type="http://schemas.microsoft.com/office/2011/relationships/chartStyle" Target="style1.xml"/><Relationship Id="rId1" Type="http://schemas.openxmlformats.org/officeDocument/2006/relationships/oleObject" Target="file:///C:\Users\a.tvaronaviciene\Documents\VTI\PRANESIMAI%20KONFERENCIJOSE\Book2.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9225611405496007"/>
          <c:y val="4.4902149760248873E-2"/>
          <c:w val="0.77652090588968381"/>
          <c:h val="0.69751088384938176"/>
        </c:manualLayout>
      </c:layout>
      <c:pieChart>
        <c:varyColors val="1"/>
        <c:ser>
          <c:idx val="0"/>
          <c:order val="0"/>
          <c:tx>
            <c:strRef>
              <c:f>Sheet1!$B$1</c:f>
              <c:strCache>
                <c:ptCount val="1"/>
                <c:pt idx="0">
                  <c:v>Column1</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EEB3-4FD0-8AD4-C0345C061B88}"/>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EEB3-4FD0-8AD4-C0345C061B88}"/>
              </c:ext>
            </c:extLst>
          </c:dPt>
          <c:dLbls>
            <c:dLbl>
              <c:idx val="0"/>
              <c:layout/>
              <c:tx>
                <c:rich>
                  <a:bodyPr/>
                  <a:lstStyle/>
                  <a:p>
                    <a:r>
                      <a:rPr lang="en-US" dirty="0" smtClean="0"/>
                      <a:t>13</a:t>
                    </a:r>
                    <a:endParaRPr lang="en-US" dirty="0"/>
                  </a:p>
                </c:rich>
              </c:tx>
              <c:dLblPos val="bestFi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EEB3-4FD0-8AD4-C0345C061B88}"/>
                </c:ext>
              </c:extLst>
            </c:dLbl>
            <c:dLbl>
              <c:idx val="1"/>
              <c:layout/>
              <c:tx>
                <c:rich>
                  <a:bodyPr/>
                  <a:lstStyle/>
                  <a:p>
                    <a:r>
                      <a:rPr lang="en-US" dirty="0" smtClean="0"/>
                      <a:t>15</a:t>
                    </a:r>
                  </a:p>
                </c:rich>
              </c:tx>
              <c:dLblPos val="bestFi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3-EEB3-4FD0-8AD4-C0345C061B88}"/>
                </c:ext>
              </c:extLst>
            </c:dLbl>
            <c:spPr>
              <a:noFill/>
              <a:ln>
                <a:noFill/>
              </a:ln>
              <a:effectLst/>
            </c:spPr>
            <c:txPr>
              <a:bodyPr rot="0" spcFirstLastPara="1" vertOverflow="ellipsis" vert="horz" wrap="square" lIns="38100" tIns="19050" rIns="38100" bIns="19050" anchor="ctr" anchorCtr="1">
                <a:spAutoFit/>
              </a:bodyPr>
              <a:lstStyle/>
              <a:p>
                <a:pPr>
                  <a:defRPr sz="4400" b="1" i="0" u="none" strike="noStrike" kern="1200" baseline="0">
                    <a:solidFill>
                      <a:schemeClr val="tx1">
                        <a:lumMod val="75000"/>
                        <a:lumOff val="25000"/>
                      </a:schemeClr>
                    </a:solidFill>
                    <a:latin typeface="+mn-lt"/>
                    <a:ea typeface="+mn-ea"/>
                    <a:cs typeface="+mn-cs"/>
                  </a:defRPr>
                </a:pPr>
                <a:endParaRPr lang="lt-LT"/>
              </a:p>
            </c:txPr>
            <c:dLblPos val="bestFit"/>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Sheet1!$A$2:$A$5</c:f>
              <c:strCache>
                <c:ptCount val="2"/>
                <c:pt idx="0">
                  <c:v>Exam</c:v>
                </c:pt>
                <c:pt idx="1">
                  <c:v>No exam</c:v>
                </c:pt>
              </c:strCache>
            </c:strRef>
          </c:cat>
          <c:val>
            <c:numRef>
              <c:f>Sheet1!$B$2:$B$5</c:f>
              <c:numCache>
                <c:formatCode>General</c:formatCode>
                <c:ptCount val="2"/>
                <c:pt idx="0">
                  <c:v>13</c:v>
                </c:pt>
                <c:pt idx="1">
                  <c:v>28</c:v>
                </c:pt>
              </c:numCache>
            </c:numRef>
          </c:val>
          <c:extLst>
            <c:ext xmlns:c16="http://schemas.microsoft.com/office/drawing/2014/chart" uri="{C3380CC4-5D6E-409C-BE32-E72D297353CC}">
              <c16:uniqueId val="{00000004-EEB3-4FD0-8AD4-C0345C061B88}"/>
            </c:ext>
          </c:extLst>
        </c:ser>
        <c:dLbls>
          <c:dLblPos val="bestFit"/>
          <c:showLegendKey val="0"/>
          <c:showVal val="1"/>
          <c:showCatName val="0"/>
          <c:showSerName val="0"/>
          <c:showPercent val="0"/>
          <c:showBubbleSize val="0"/>
          <c:showLeaderLines val="1"/>
        </c:dLbls>
        <c:firstSliceAng val="0"/>
      </c:pieChart>
      <c:spPr>
        <a:noFill/>
        <a:ln>
          <a:noFill/>
        </a:ln>
        <a:effectLst/>
      </c:spPr>
    </c:plotArea>
    <c:legend>
      <c:legendPos val="b"/>
      <c:legendEntry>
        <c:idx val="0"/>
        <c:txPr>
          <a:bodyPr rot="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lt-LT"/>
          </a:p>
        </c:txPr>
      </c:legendEntry>
      <c:legendEntry>
        <c:idx val="1"/>
        <c:txPr>
          <a:bodyPr rot="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lt-LT"/>
          </a:p>
        </c:txPr>
      </c:legendEntry>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lt-LT"/>
        </a:p>
      </c:txPr>
    </c:legend>
    <c:plotVisOnly val="1"/>
    <c:dispBlanksAs val="gap"/>
    <c:showDLblsOverMax val="0"/>
  </c:chart>
  <c:spPr>
    <a:noFill/>
    <a:ln>
      <a:noFill/>
    </a:ln>
    <a:effectLst/>
  </c:spPr>
  <c:txPr>
    <a:bodyPr/>
    <a:lstStyle/>
    <a:p>
      <a:pPr>
        <a:defRPr/>
      </a:pPr>
      <a:endParaRPr lang="lt-LT"/>
    </a:p>
  </c:txPr>
  <c:externalData r:id="rId3">
    <c:autoUpdate val="0"/>
  </c:externalData>
</c:chartSpace>
</file>

<file path=ppt/charts/chartEx1.xml><?xml version="1.0" encoding="utf-8"?>
<cx:chartSpace xmlns:a="http://schemas.openxmlformats.org/drawingml/2006/main" xmlns:r="http://schemas.openxmlformats.org/officeDocument/2006/relationships" xmlns:cx="http://schemas.microsoft.com/office/drawing/2014/chartex">
  <cx:chartData>
    <cx:externalData r:id="rId1" cx:autoUpdate="0"/>
    <cx:data id="0">
      <cx:strDim type="cat">
        <cx:f>Sheet1!$B$3:$B$28</cx:f>
        <cx:lvl ptCount="23">
          <cx:pt idx="0">Austria</cx:pt>
          <cx:pt idx="1">Belgium</cx:pt>
          <cx:pt idx="2">Bulgaria</cx:pt>
          <cx:pt idx="3">Croatia</cx:pt>
          <cx:pt idx="4">Cyprus</cx:pt>
          <cx:pt idx="5">Denmark</cx:pt>
          <cx:pt idx="6">Finland</cx:pt>
          <cx:pt idx="7">France</cx:pt>
          <cx:pt idx="8">Germany</cx:pt>
          <cx:pt idx="9">Greece</cx:pt>
          <cx:pt idx="10">Hungary</cx:pt>
          <cx:pt idx="11">Irland</cx:pt>
          <cx:pt idx="12">Italy</cx:pt>
          <cx:pt idx="13">Latvia</cx:pt>
          <cx:pt idx="14">Lithuania</cx:pt>
          <cx:pt idx="15">Luxembourg</cx:pt>
          <cx:pt idx="16">Netherlands</cx:pt>
          <cx:pt idx="17">Poland</cx:pt>
          <cx:pt idx="18">Portugal</cx:pt>
          <cx:pt idx="19">Romania</cx:pt>
          <cx:pt idx="20">Slovak Republic</cx:pt>
          <cx:pt idx="21">Slovenia</cx:pt>
          <cx:pt idx="22">Spain</cx:pt>
        </cx:lvl>
      </cx:strDim>
      <cx:numDim type="val">
        <cx:f>Sheet1!$C$3:$C$28</cx:f>
        <cx:lvl ptCount="23" formatCode="General">
          <cx:pt idx="0">165</cx:pt>
          <cx:pt idx="1">90</cx:pt>
          <cx:pt idx="2">60</cx:pt>
          <cx:pt idx="3">40</cx:pt>
          <cx:pt idx="4">40</cx:pt>
          <cx:pt idx="5">56</cx:pt>
          <cx:pt idx="6">21</cx:pt>
          <cx:pt idx="7">50</cx:pt>
          <cx:pt idx="8">120</cx:pt>
          <cx:pt idx="9">40</cx:pt>
          <cx:pt idx="10">60</cx:pt>
          <cx:pt idx="11">20</cx:pt>
          <cx:pt idx="12">50</cx:pt>
          <cx:pt idx="13">40</cx:pt>
          <cx:pt idx="14">40</cx:pt>
          <cx:pt idx="15">60</cx:pt>
          <cx:pt idx="16">40</cx:pt>
          <cx:pt idx="17">40</cx:pt>
          <cx:pt idx="18">190</cx:pt>
          <cx:pt idx="19">80</cx:pt>
          <cx:pt idx="20">100</cx:pt>
          <cx:pt idx="21">100</cx:pt>
          <cx:pt idx="22">100</cx:pt>
        </cx:lvl>
      </cx:numDim>
    </cx:data>
  </cx:chartData>
  <cx:chart>
    <cx:title pos="t" align="ctr" overlay="0">
      <cx:tx>
        <cx:rich>
          <a:bodyPr spcFirstLastPara="1" vertOverflow="ellipsis" wrap="square" lIns="0" tIns="0" rIns="0" bIns="0" anchor="ctr" anchorCtr="1"/>
          <a:lstStyle/>
          <a:p>
            <a:pPr algn="ctr">
              <a:defRPr/>
            </a:pPr>
            <a:r>
              <a:rPr lang="lt-LT" b="1"/>
              <a:t>Mediation trainings requirements within EU</a:t>
            </a:r>
          </a:p>
        </cx:rich>
      </cx:tx>
    </cx:title>
    <cx:plotArea>
      <cx:plotAreaRegion>
        <cx:series layoutId="clusteredColumn" uniqueId="{1AE1D26B-6FD6-4ED8-9AB6-8521C8472005}">
          <cx:dataId val="0"/>
          <cx:layoutPr>
            <cx:aggregation/>
          </cx:layoutPr>
          <cx:axisId val="1"/>
        </cx:series>
        <cx:series layoutId="paretoLine" ownerIdx="0" uniqueId="{53EE85B2-17E9-416F-85C4-37C2FFE788C5}">
          <cx:spPr>
            <a:ln>
              <a:noFill/>
            </a:ln>
          </cx:spPr>
          <cx:axisId val="2"/>
        </cx:series>
      </cx:plotAreaRegion>
      <cx:axis id="0">
        <cx:catScaling gapWidth="0"/>
        <cx:tickLabels/>
      </cx:axis>
      <cx:axis id="1">
        <cx:valScaling/>
        <cx:majorGridlines/>
        <cx:tickLabels/>
      </cx:axis>
      <cx:axis id="2" hidden="1">
        <cx:valScaling max="1" min="0"/>
        <cx:units unit="percentage"/>
        <cx:tickLabels/>
      </cx:axis>
    </cx:plotArea>
  </cx:chart>
  <cx:clrMapOvr bg1="lt1" tx1="dk1" bg2="lt2" tx2="dk2" accent1="accent1" accent2="accent2" accent3="accent3" accent4="accent4" accent5="accent5" accent6="accent6" hlink="hlink" folHlink="folHlink"/>
</cx:chartSpace>
</file>

<file path=ppt/charts/colors1.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66">
  <cs:axisTitle>
    <cs:lnRef idx="0"/>
    <cs:fillRef idx="0"/>
    <cs:effectRef idx="0"/>
    <cs:fontRef idx="minor">
      <a:schemeClr val="tx1">
        <a:lumMod val="65000"/>
        <a:lumOff val="35000"/>
      </a:schemeClr>
    </cs:fontRef>
    <cs:defRPr sz="9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65000"/>
        <a:lumOff val="35000"/>
      </a:schemeClr>
    </cs:fontRef>
    <cs:defRPr sz="900"/>
  </cs:dataLabel>
  <cs:dataLabelCallout>
    <cs:lnRef idx="0"/>
    <cs:fillRef idx="0"/>
    <cs:effectRef idx="0"/>
    <cs:fontRef idx="minor">
      <a:schemeClr val="tx1">
        <a:lumMod val="65000"/>
        <a:lumOff val="35000"/>
      </a:schemeClr>
    </cs:fontRef>
    <cs:spPr>
      <a:solidFill>
        <a:schemeClr val="lt1"/>
      </a:solidFill>
      <a:ln>
        <a:solidFill>
          <a:schemeClr val="dk1">
            <a:lumMod val="25000"/>
            <a:lumOff val="75000"/>
          </a:schemeClr>
        </a:solidFill>
      </a:ln>
    </cs:spPr>
    <cs:defRPr sz="9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solidFill>
    </cs:spPr>
  </cs:dataPoint>
  <cs:dataPoint3D>
    <cs:lnRef idx="0"/>
    <cs:fillRef idx="0">
      <cs:styleClr val="auto"/>
    </cs:fillRef>
    <cs:effectRef idx="0"/>
    <cs:fontRef idx="minor">
      <a:schemeClr val="tx1"/>
    </cs:fontRef>
    <cs:spPr>
      <a:solidFill>
        <a:schemeClr val="phClr"/>
      </a:solidFill>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5"/>
  <cs:dataPointWireframe>
    <cs:lnRef idx="0">
      <cs:styleClr val="auto"/>
    </cs:lnRef>
    <cs:fillRef idx="0"/>
    <cs:effectRef idx="0"/>
    <cs:fontRef idx="minor">
      <a:schemeClr val="tx1"/>
    </cs:fontRef>
    <cs:spPr>
      <a:ln w="2857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cs:dataTable>
  <cs:downBar>
    <cs:lnRef idx="0"/>
    <cs:fillRef idx="0"/>
    <cs:effectRef idx="0"/>
    <cs:fontRef idx="minor">
      <a:schemeClr val="dk1"/>
    </cs:fontRef>
    <cs:spPr>
      <a:solidFill>
        <a:schemeClr val="dk1"/>
      </a:solidFill>
    </cs:spPr>
  </cs:downBar>
  <cs:dropLine>
    <cs:lnRef idx="0"/>
    <cs:fillRef idx="0"/>
    <cs:effectRef idx="0"/>
    <cs:fontRef idx="minor">
      <a:schemeClr val="tx1"/>
    </cs:fontRef>
  </cs:dropLine>
  <cs:errorBar>
    <cs:lnRef idx="0"/>
    <cs:fillRef idx="0"/>
    <cs:effectRef idx="0"/>
    <cs:fontRef idx="minor">
      <a:schemeClr val="tx1"/>
    </cs:fontRef>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a:solidFill>
          <a:schemeClr val="tx1">
            <a:lumMod val="15000"/>
            <a:lumOff val="85000"/>
            <a:lumOff val="10000"/>
          </a:schemeClr>
        </a:solidFill>
      </a:ln>
    </cs:spPr>
  </cs:gridlineMinor>
  <cs:hiLoLine>
    <cs:lnRef idx="0"/>
    <cs:fillRef idx="0"/>
    <cs:effectRef idx="0"/>
    <cs:fontRef idx="minor">
      <a:schemeClr val="tx1"/>
    </cs:fontRef>
  </cs:hiLoLine>
  <cs:leaderLine>
    <cs:lnRef idx="0"/>
    <cs:fillRef idx="0"/>
    <cs:effectRef idx="0"/>
    <cs:fontRef idx="minor">
      <a:schemeClr val="tx1"/>
    </cs:fontRef>
  </cs:leaderLine>
  <cs:legend>
    <cs:lnRef idx="0"/>
    <cs:fillRef idx="0"/>
    <cs:effectRef idx="0"/>
    <cs:fontRef idx="minor">
      <a:schemeClr val="tx1">
        <a:lumMod val="65000"/>
        <a:lumOff val="35000"/>
      </a:schemeClr>
    </cs:fontRef>
    <cs:defRPr sz="9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cs:seriesAxis>
  <cs:seriesLine>
    <cs:lnRef idx="0"/>
    <cs:fillRef idx="0"/>
    <cs:effectRef idx="0"/>
    <cs:fontRef idx="minor">
      <a:schemeClr val="tx1"/>
    </cs:fontRef>
    <cs:spPr>
      <a:ln w="9525" cap="flat">
        <a:solidFill>
          <a:srgbClr val="D9D9D9"/>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cs:trendlineLabel>
  <cs:upBar>
    <cs:lnRef idx="0"/>
    <cs:fillRef idx="0"/>
    <cs:effectRef idx="0"/>
    <cs:fontRef idx="minor">
      <a:schemeClr val="dk1"/>
    </cs:fontRef>
    <cs:spPr>
      <a:solidFill>
        <a:schemeClr val="lt1"/>
      </a:solidFill>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lt-LT"/>
          </a:p>
        </p:txBody>
      </p:sp>
      <p:sp>
        <p:nvSpPr>
          <p:cNvPr id="3" name="Date Placeholder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59692B9F-A9C6-4F8E-A063-280447F2DA3D}" type="datetimeFigureOut">
              <a:rPr lang="lt-LT" smtClean="0"/>
              <a:pPr/>
              <a:t>2019-04-09</a:t>
            </a:fld>
            <a:endParaRPr lang="lt-LT"/>
          </a:p>
        </p:txBody>
      </p:sp>
      <p:sp>
        <p:nvSpPr>
          <p:cNvPr id="4" name="Footer Placeholder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lt-LT"/>
          </a:p>
        </p:txBody>
      </p:sp>
      <p:sp>
        <p:nvSpPr>
          <p:cNvPr id="5" name="Slide Number Placeholder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1B5CB8DB-38B0-4AB7-8FC9-6A076EA5D0BF}" type="slidenum">
              <a:rPr lang="lt-LT" smtClean="0"/>
              <a:pPr/>
              <a:t>‹#›</a:t>
            </a:fld>
            <a:endParaRPr lang="lt-LT"/>
          </a:p>
        </p:txBody>
      </p:sp>
    </p:spTree>
    <p:extLst>
      <p:ext uri="{BB962C8B-B14F-4D97-AF65-F5344CB8AC3E}">
        <p14:creationId xmlns:p14="http://schemas.microsoft.com/office/powerpoint/2010/main" val="7785467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lt-LT"/>
          </a:p>
        </p:txBody>
      </p:sp>
      <p:sp>
        <p:nvSpPr>
          <p:cNvPr id="3" name="Date Placeholder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3C3FBB3E-5F1F-496E-9192-4192D90A0288}" type="datetimeFigureOut">
              <a:rPr lang="lt-LT" smtClean="0"/>
              <a:t>2019-04-09</a:t>
            </a:fld>
            <a:endParaRPr lang="lt-LT"/>
          </a:p>
        </p:txBody>
      </p:sp>
      <p:sp>
        <p:nvSpPr>
          <p:cNvPr id="4" name="Slide Image Placeholder 3"/>
          <p:cNvSpPr>
            <a:spLocks noGrp="1" noRot="1" noChangeAspect="1"/>
          </p:cNvSpPr>
          <p:nvPr>
            <p:ph type="sldImg" idx="2"/>
          </p:nvPr>
        </p:nvSpPr>
        <p:spPr>
          <a:xfrm>
            <a:off x="1166813" y="1241425"/>
            <a:ext cx="4464050" cy="3349625"/>
          </a:xfrm>
          <a:prstGeom prst="rect">
            <a:avLst/>
          </a:prstGeom>
          <a:noFill/>
          <a:ln w="12700">
            <a:solidFill>
              <a:prstClr val="black"/>
            </a:solidFill>
          </a:ln>
        </p:spPr>
        <p:txBody>
          <a:bodyPr vert="horz" lIns="91440" tIns="45720" rIns="91440" bIns="45720" rtlCol="0" anchor="ctr"/>
          <a:lstStyle/>
          <a:p>
            <a:endParaRPr lang="lt-LT"/>
          </a:p>
        </p:txBody>
      </p:sp>
      <p:sp>
        <p:nvSpPr>
          <p:cNvPr id="5" name="Notes Placehold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t-LT"/>
          </a:p>
        </p:txBody>
      </p:sp>
      <p:sp>
        <p:nvSpPr>
          <p:cNvPr id="6" name="Footer Placeholder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lt-LT"/>
          </a:p>
        </p:txBody>
      </p:sp>
      <p:sp>
        <p:nvSpPr>
          <p:cNvPr id="7" name="Slide Number Placehold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03A00D7E-7892-4B14-81B1-7C3729DC095A}" type="slidenum">
              <a:rPr lang="lt-LT" smtClean="0"/>
              <a:t>‹#›</a:t>
            </a:fld>
            <a:endParaRPr lang="lt-LT"/>
          </a:p>
        </p:txBody>
      </p:sp>
    </p:spTree>
    <p:extLst>
      <p:ext uri="{BB962C8B-B14F-4D97-AF65-F5344CB8AC3E}">
        <p14:creationId xmlns:p14="http://schemas.microsoft.com/office/powerpoint/2010/main" val="7026426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lt-LT" dirty="0" smtClean="0"/>
              <a:t>In</a:t>
            </a:r>
            <a:r>
              <a:rPr lang="lt-LT" baseline="0" dirty="0" smtClean="0"/>
              <a:t> </a:t>
            </a:r>
            <a:r>
              <a:rPr lang="lt-LT" baseline="0" dirty="0" err="1" smtClean="0"/>
              <a:t>Bulgaria</a:t>
            </a:r>
            <a:r>
              <a:rPr lang="lt-LT" baseline="0" dirty="0" smtClean="0"/>
              <a:t> and </a:t>
            </a:r>
            <a:r>
              <a:rPr lang="lt-LT" baseline="0" dirty="0" err="1" smtClean="0"/>
              <a:t>Italy</a:t>
            </a:r>
            <a:r>
              <a:rPr lang="lt-LT" baseline="0" dirty="0" smtClean="0"/>
              <a:t> </a:t>
            </a:r>
            <a:r>
              <a:rPr lang="lt-LT" baseline="0" dirty="0" err="1" smtClean="0"/>
              <a:t>there</a:t>
            </a:r>
            <a:r>
              <a:rPr lang="lt-LT" baseline="0" dirty="0" smtClean="0"/>
              <a:t> are </a:t>
            </a:r>
            <a:r>
              <a:rPr lang="lt-LT" baseline="0" dirty="0" err="1" smtClean="0"/>
              <a:t>such</a:t>
            </a:r>
            <a:r>
              <a:rPr lang="lt-LT" baseline="0" dirty="0" smtClean="0"/>
              <a:t> </a:t>
            </a:r>
            <a:r>
              <a:rPr lang="lt-LT" baseline="0" dirty="0" err="1" smtClean="0"/>
              <a:t>requirements</a:t>
            </a:r>
            <a:r>
              <a:rPr lang="lt-LT" baseline="0" dirty="0" smtClean="0"/>
              <a:t>.</a:t>
            </a:r>
            <a:endParaRPr lang="lt-LT" dirty="0"/>
          </a:p>
        </p:txBody>
      </p:sp>
      <p:sp>
        <p:nvSpPr>
          <p:cNvPr id="4" name="Slide Number Placeholder 3"/>
          <p:cNvSpPr>
            <a:spLocks noGrp="1"/>
          </p:cNvSpPr>
          <p:nvPr>
            <p:ph type="sldNum" sz="quarter" idx="10"/>
          </p:nvPr>
        </p:nvSpPr>
        <p:spPr/>
        <p:txBody>
          <a:bodyPr/>
          <a:lstStyle/>
          <a:p>
            <a:fld id="{03A00D7E-7892-4B14-81B1-7C3729DC095A}" type="slidenum">
              <a:rPr lang="lt-LT" smtClean="0"/>
              <a:t>14</a:t>
            </a:fld>
            <a:endParaRPr lang="lt-LT"/>
          </a:p>
        </p:txBody>
      </p:sp>
    </p:spTree>
    <p:extLst>
      <p:ext uri="{BB962C8B-B14F-4D97-AF65-F5344CB8AC3E}">
        <p14:creationId xmlns:p14="http://schemas.microsoft.com/office/powerpoint/2010/main" val="71537498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Viršelis">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Subtitle 2"/>
          <p:cNvSpPr>
            <a:spLocks noGrp="1"/>
          </p:cNvSpPr>
          <p:nvPr>
            <p:ph type="subTitle" idx="1" hasCustomPrompt="1"/>
          </p:nvPr>
        </p:nvSpPr>
        <p:spPr>
          <a:xfrm>
            <a:off x="395536" y="2132856"/>
            <a:ext cx="8352928" cy="3168352"/>
          </a:xfrm>
        </p:spPr>
        <p:txBody>
          <a:bodyPr>
            <a:normAutofit/>
          </a:bodyPr>
          <a:lstStyle>
            <a:lvl1pPr marL="0" indent="0" algn="l">
              <a:buNone/>
              <a:defRPr sz="1800">
                <a:solidFill>
                  <a:schemeClr val="tx1"/>
                </a:solidFill>
                <a:latin typeface="Myriad Pro"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lt-LT" dirty="0" smtClean="0"/>
              <a:t>Tekstas</a:t>
            </a:r>
            <a:endParaRPr lang="lt-LT" dirty="0"/>
          </a:p>
        </p:txBody>
      </p:sp>
      <p:sp>
        <p:nvSpPr>
          <p:cNvPr id="5" name="Text Placeholder 4"/>
          <p:cNvSpPr>
            <a:spLocks noGrp="1"/>
          </p:cNvSpPr>
          <p:nvPr>
            <p:ph type="body" sz="quarter" idx="10" hasCustomPrompt="1"/>
          </p:nvPr>
        </p:nvSpPr>
        <p:spPr>
          <a:xfrm>
            <a:off x="395536" y="404664"/>
            <a:ext cx="8352928" cy="1008112"/>
          </a:xfrm>
          <a:noFill/>
          <a:ln>
            <a:noFill/>
          </a:ln>
        </p:spPr>
        <p:style>
          <a:lnRef idx="2">
            <a:schemeClr val="accent2"/>
          </a:lnRef>
          <a:fillRef idx="1">
            <a:schemeClr val="lt1"/>
          </a:fillRef>
          <a:effectRef idx="0">
            <a:schemeClr val="accent2"/>
          </a:effectRef>
          <a:fontRef idx="none"/>
        </p:style>
        <p:txBody>
          <a:bodyPr>
            <a:normAutofit/>
          </a:bodyPr>
          <a:lstStyle>
            <a:lvl1pPr>
              <a:buNone/>
              <a:defRPr sz="3600" b="0" cap="none" spc="0" baseline="0">
                <a:ln w="18415" cmpd="sng">
                  <a:noFill/>
                  <a:prstDash val="solid"/>
                </a:ln>
                <a:solidFill>
                  <a:schemeClr val="tx1"/>
                </a:solidFill>
                <a:effectLst/>
                <a:latin typeface="Myriad Pro" pitchFamily="34" charset="0"/>
              </a:defRPr>
            </a:lvl1pPr>
          </a:lstStyle>
          <a:p>
            <a:pPr lvl="0"/>
            <a:r>
              <a:rPr lang="lt-LT" dirty="0" smtClean="0"/>
              <a:t>Tekstas</a:t>
            </a:r>
            <a:endParaRPr lang="en-US" dirty="0" smtClean="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urinys">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395536" y="404664"/>
            <a:ext cx="8352928" cy="4896544"/>
          </a:xfrm>
        </p:spPr>
        <p:txBody>
          <a:bodyPr>
            <a:normAutofit/>
          </a:bodyPr>
          <a:lstStyle>
            <a:lvl1pPr marL="342900" marR="0" indent="-342900" algn="l" defTabSz="914400" rtl="0" eaLnBrk="1" fontAlgn="auto" latinLnBrk="0" hangingPunct="1">
              <a:lnSpc>
                <a:spcPct val="100000"/>
              </a:lnSpc>
              <a:spcBef>
                <a:spcPct val="20000"/>
              </a:spcBef>
              <a:spcAft>
                <a:spcPts val="0"/>
              </a:spcAft>
              <a:buClrTx/>
              <a:buSzTx/>
              <a:buFont typeface="Arial" pitchFamily="34" charset="0"/>
              <a:buNone/>
              <a:tabLst/>
              <a:defRPr sz="1800" b="0" baseline="0">
                <a:solidFill>
                  <a:schemeClr val="tx1"/>
                </a:solidFill>
                <a:latin typeface="Myriad Pro" pitchFamily="34" charset="0"/>
              </a:defRPr>
            </a:lvl1p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lang="lt-LT" dirty="0" smtClean="0"/>
              <a:t>Tekstas</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endParaRPr lang="lt-LT" dirty="0" smtClean="0"/>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endParaRPr lang="lt-LT" dirty="0" smtClean="0"/>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endParaRPr lang="lt-LT" dirty="0" smtClean="0"/>
          </a:p>
          <a:p>
            <a:pPr lvl="0"/>
            <a:endParaRPr lang="lt-LT"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askutinis lapas">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ext Placeholder 2"/>
          <p:cNvSpPr>
            <a:spLocks noGrp="1"/>
          </p:cNvSpPr>
          <p:nvPr>
            <p:ph type="body" idx="1" hasCustomPrompt="1"/>
          </p:nvPr>
        </p:nvSpPr>
        <p:spPr>
          <a:xfrm>
            <a:off x="395536" y="404664"/>
            <a:ext cx="8352928" cy="4896544"/>
          </a:xfrm>
        </p:spPr>
        <p:txBody>
          <a:bodyPr anchor="t" anchorCtr="0">
            <a:normAutofit/>
          </a:bodyPr>
          <a:lstStyle>
            <a:lvl1pPr marL="0" indent="0" algn="l">
              <a:buNone/>
              <a:defRPr sz="1800">
                <a:solidFill>
                  <a:schemeClr val="tx1"/>
                </a:solidFill>
                <a:latin typeface="Myriad Pro"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lt-LT" dirty="0" smtClean="0"/>
              <a:t>Tekstas</a:t>
            </a:r>
            <a:endParaRPr lang="en-US" dirty="0" smtClean="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lt-LT"/>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t-LT"/>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BA6292C-D345-4753-8820-C6D019E3B898}" type="datetimeFigureOut">
              <a:rPr lang="lt-LT" smtClean="0"/>
              <a:pPr/>
              <a:t>2019-04-09</a:t>
            </a:fld>
            <a:endParaRPr lang="lt-LT"/>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lt-LT"/>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8466D9-59F9-4A9A-B2AD-E0AB28166AD8}" type="slidenum">
              <a:rPr lang="lt-LT" smtClean="0"/>
              <a:pPr/>
              <a:t>‹#›</a:t>
            </a:fld>
            <a:endParaRPr lang="lt-L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lt-L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7.png"/><Relationship Id="rId2" Type="http://schemas.microsoft.com/office/2014/relationships/chartEx" Target="../charts/chartEx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07504" y="188640"/>
            <a:ext cx="8856984" cy="5328592"/>
          </a:xfrm>
        </p:spPr>
        <p:txBody>
          <a:bodyPr>
            <a:normAutofit fontScale="55000" lnSpcReduction="20000"/>
          </a:bodyPr>
          <a:lstStyle/>
          <a:p>
            <a:r>
              <a:rPr lang="en-US" dirty="0" smtClean="0"/>
              <a:t> </a:t>
            </a:r>
          </a:p>
          <a:p>
            <a:pPr algn="ctr"/>
            <a:r>
              <a:rPr lang="en-US" sz="4600" b="1" dirty="0" smtClean="0"/>
              <a:t>MEDIATORS‘ QUALIFICATION: AN EUROPEAN PERSPECTIVE</a:t>
            </a:r>
          </a:p>
          <a:p>
            <a:r>
              <a:rPr lang="en-US" dirty="0" smtClean="0"/>
              <a:t>                                          </a:t>
            </a:r>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pPr algn="r"/>
            <a:endParaRPr lang="en-US" dirty="0" smtClean="0"/>
          </a:p>
          <a:p>
            <a:pPr algn="r"/>
            <a:endParaRPr lang="en-US" sz="1400" dirty="0" smtClean="0"/>
          </a:p>
          <a:p>
            <a:pPr algn="r"/>
            <a:endParaRPr lang="en-US" sz="1400" dirty="0" smtClean="0"/>
          </a:p>
          <a:p>
            <a:pPr algn="r"/>
            <a:endParaRPr lang="en-US" sz="1400" dirty="0" smtClean="0"/>
          </a:p>
          <a:p>
            <a:pPr algn="r"/>
            <a:endParaRPr lang="en-US" sz="1400" dirty="0" smtClean="0"/>
          </a:p>
          <a:p>
            <a:pPr algn="r"/>
            <a:endParaRPr lang="lt-LT" sz="900" dirty="0" smtClean="0"/>
          </a:p>
          <a:p>
            <a:pPr algn="r"/>
            <a:endParaRPr lang="lt-LT" sz="900" dirty="0" smtClean="0"/>
          </a:p>
          <a:p>
            <a:pPr algn="r"/>
            <a:endParaRPr lang="lt-LT" sz="900" dirty="0"/>
          </a:p>
          <a:p>
            <a:pPr algn="r"/>
            <a:endParaRPr lang="lt-LT" sz="900" dirty="0" smtClean="0"/>
          </a:p>
          <a:p>
            <a:pPr algn="r"/>
            <a:endParaRPr lang="lt-LT" sz="900" dirty="0"/>
          </a:p>
          <a:p>
            <a:pPr algn="r"/>
            <a:endParaRPr lang="lt-LT" sz="900" dirty="0" smtClean="0"/>
          </a:p>
          <a:p>
            <a:pPr algn="r"/>
            <a:endParaRPr lang="lt-LT" sz="900" dirty="0"/>
          </a:p>
          <a:p>
            <a:pPr algn="r"/>
            <a:endParaRPr lang="lt-LT" sz="900" dirty="0" smtClean="0"/>
          </a:p>
          <a:p>
            <a:pPr algn="r"/>
            <a:endParaRPr lang="lt-LT" sz="900" dirty="0"/>
          </a:p>
          <a:p>
            <a:pPr algn="r"/>
            <a:endParaRPr lang="lt-LT" sz="900" dirty="0"/>
          </a:p>
          <a:p>
            <a:pPr algn="r"/>
            <a:r>
              <a:rPr lang="en-US" sz="900" dirty="0" smtClean="0"/>
              <a:t> </a:t>
            </a:r>
          </a:p>
          <a:p>
            <a:pPr algn="r"/>
            <a:endParaRPr lang="en-US" sz="2300" dirty="0" smtClean="0"/>
          </a:p>
          <a:p>
            <a:pPr algn="r"/>
            <a:r>
              <a:rPr lang="en-US" sz="2300" dirty="0" smtClean="0"/>
              <a:t> </a:t>
            </a:r>
            <a:r>
              <a:rPr lang="en-US" sz="4400" dirty="0" smtClean="0"/>
              <a:t>Assoc. prof. dr. Agnė Tvaronavičienė</a:t>
            </a:r>
          </a:p>
          <a:p>
            <a:pPr algn="r"/>
            <a:r>
              <a:rPr lang="en-US" sz="4400" dirty="0" smtClean="0"/>
              <a:t>Mykolas </a:t>
            </a:r>
            <a:r>
              <a:rPr lang="en-US" sz="4400" dirty="0" err="1" smtClean="0"/>
              <a:t>Romeris</a:t>
            </a:r>
            <a:r>
              <a:rPr lang="en-US" sz="4400" dirty="0" smtClean="0"/>
              <a:t> Law School Institute of Public Law</a:t>
            </a:r>
          </a:p>
          <a:p>
            <a:pPr algn="r"/>
            <a:r>
              <a:rPr lang="en-US" sz="4400" dirty="0" smtClean="0"/>
              <a:t>Mediation and Sustainable Conflict Resolution Laboratory</a:t>
            </a:r>
          </a:p>
          <a:p>
            <a:endParaRPr lang="en-US" sz="1900" dirty="0"/>
          </a:p>
        </p:txBody>
      </p:sp>
      <p:pic>
        <p:nvPicPr>
          <p:cNvPr id="4" name="Picture 3"/>
          <p:cNvPicPr>
            <a:picLocks noChangeAspect="1"/>
          </p:cNvPicPr>
          <p:nvPr/>
        </p:nvPicPr>
        <p:blipFill>
          <a:blip r:embed="rId2"/>
          <a:stretch>
            <a:fillRect/>
          </a:stretch>
        </p:blipFill>
        <p:spPr>
          <a:xfrm>
            <a:off x="539552" y="1822524"/>
            <a:ext cx="4796535" cy="2060823"/>
          </a:xfrm>
          <a:prstGeom prst="rect">
            <a:avLst/>
          </a:prstGeom>
        </p:spPr>
      </p:pic>
      <p:pic>
        <p:nvPicPr>
          <p:cNvPr id="7" name="Picture 6"/>
          <p:cNvPicPr>
            <a:picLocks noChangeAspect="1"/>
          </p:cNvPicPr>
          <p:nvPr/>
        </p:nvPicPr>
        <p:blipFill rotWithShape="1">
          <a:blip r:embed="rId3"/>
          <a:srcRect b="11905"/>
          <a:stretch/>
        </p:blipFill>
        <p:spPr>
          <a:xfrm>
            <a:off x="5453228" y="1269792"/>
            <a:ext cx="3550307" cy="2664296"/>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lgn="ctr"/>
            <a:r>
              <a:rPr lang="en-US" b="1" dirty="0" smtClean="0"/>
              <a:t>NEW APPROACH TOWARDS REGULATION OF MEDIATORS‘ ACTIVITIES IN LITHUANIA (2)</a:t>
            </a:r>
          </a:p>
          <a:p>
            <a:pPr algn="ctr"/>
            <a:endParaRPr lang="en-US" b="1" dirty="0" smtClean="0"/>
          </a:p>
          <a:p>
            <a:pPr algn="just"/>
            <a:r>
              <a:rPr lang="en-US" dirty="0" smtClean="0"/>
              <a:t>Formal requirements for enrolling into the Lithuanian List of Mediators:</a:t>
            </a:r>
          </a:p>
          <a:p>
            <a:pPr lvl="1" algn="just">
              <a:buFont typeface="Arial" panose="020B0604020202020204" pitchFamily="34" charset="0"/>
              <a:buChar char="•"/>
            </a:pPr>
            <a:r>
              <a:rPr lang="en-US" sz="1800" dirty="0" smtClean="0">
                <a:latin typeface="Myriad Pro" pitchFamily="34" charset="0"/>
              </a:rPr>
              <a:t>Higher education;</a:t>
            </a:r>
          </a:p>
          <a:p>
            <a:pPr lvl="1" algn="just">
              <a:buFont typeface="Arial" panose="020B0604020202020204" pitchFamily="34" charset="0"/>
              <a:buChar char="•"/>
            </a:pPr>
            <a:r>
              <a:rPr lang="en-US" sz="1800" dirty="0" smtClean="0">
                <a:latin typeface="Myriad Pro" pitchFamily="34" charset="0"/>
              </a:rPr>
              <a:t>Impeachable reputation;</a:t>
            </a:r>
          </a:p>
          <a:p>
            <a:pPr lvl="1" algn="just">
              <a:buFont typeface="Arial" panose="020B0604020202020204" pitchFamily="34" charset="0"/>
              <a:buChar char="•"/>
            </a:pPr>
            <a:r>
              <a:rPr lang="en-US" sz="1800" dirty="0" smtClean="0">
                <a:latin typeface="Myriad Pro" pitchFamily="34" charset="0"/>
              </a:rPr>
              <a:t>40 hours of mediation trainings (exceptions are applied);</a:t>
            </a:r>
          </a:p>
          <a:p>
            <a:pPr lvl="1" algn="just">
              <a:buFont typeface="Arial" panose="020B0604020202020204" pitchFamily="34" charset="0"/>
              <a:buChar char="•"/>
            </a:pPr>
            <a:r>
              <a:rPr lang="en-US" sz="1800" dirty="0" smtClean="0">
                <a:latin typeface="Myriad Pro" pitchFamily="34" charset="0"/>
              </a:rPr>
              <a:t>Qualification exam (test and practical tasks) (exceptions are applied).</a:t>
            </a:r>
          </a:p>
          <a:p>
            <a:pPr lvl="1" algn="just">
              <a:buFont typeface="Arial" panose="020B0604020202020204" pitchFamily="34" charset="0"/>
              <a:buChar char="•"/>
            </a:pPr>
            <a:endParaRPr lang="en-US" sz="1800" dirty="0" smtClean="0">
              <a:latin typeface="Myriad Pro" pitchFamily="34" charset="0"/>
            </a:endParaRPr>
          </a:p>
          <a:p>
            <a:pPr marL="0" lvl="1" indent="0" algn="just">
              <a:buNone/>
            </a:pPr>
            <a:r>
              <a:rPr lang="en-US" sz="1800" dirty="0" smtClean="0">
                <a:latin typeface="Myriad Pro" pitchFamily="34" charset="0"/>
              </a:rPr>
              <a:t>N.B. </a:t>
            </a:r>
          </a:p>
          <a:p>
            <a:pPr marL="285750" lvl="1" algn="just"/>
            <a:r>
              <a:rPr lang="en-US" sz="1800" dirty="0" smtClean="0">
                <a:latin typeface="Myriad Pro" pitchFamily="34" charset="0"/>
              </a:rPr>
              <a:t>No age restrictions;</a:t>
            </a:r>
          </a:p>
          <a:p>
            <a:pPr marL="285750" lvl="1" algn="just"/>
            <a:r>
              <a:rPr lang="en-US" sz="1800" dirty="0" smtClean="0">
                <a:latin typeface="Myriad Pro" pitchFamily="34" charset="0"/>
              </a:rPr>
              <a:t>No specific fields of education identified;</a:t>
            </a:r>
          </a:p>
          <a:p>
            <a:pPr marL="285750" lvl="1" algn="just"/>
            <a:r>
              <a:rPr lang="en-US" sz="1800" dirty="0" smtClean="0">
                <a:latin typeface="Myriad Pro" pitchFamily="34" charset="0"/>
              </a:rPr>
              <a:t>Exceptional rights for judges to serve as court-annexed mediators.</a:t>
            </a:r>
          </a:p>
          <a:p>
            <a:pPr marL="0" lvl="1" indent="0" algn="just">
              <a:buNone/>
            </a:pPr>
            <a:endParaRPr lang="en-US" sz="1800" dirty="0" smtClean="0">
              <a:latin typeface="Myriad Pro" pitchFamily="34" charset="0"/>
            </a:endParaRPr>
          </a:p>
        </p:txBody>
      </p:sp>
    </p:spTree>
    <p:extLst>
      <p:ext uri="{BB962C8B-B14F-4D97-AF65-F5344CB8AC3E}">
        <p14:creationId xmlns:p14="http://schemas.microsoft.com/office/powerpoint/2010/main" val="216805150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pPr algn="ctr"/>
            <a:r>
              <a:rPr lang="en-US" sz="2000" b="1" dirty="0" smtClean="0"/>
              <a:t>NEW APPROACH TOWARDS REGULATION OF MEDIATORS‘ ACTIVITIES IN LITHUANIA (3)</a:t>
            </a:r>
          </a:p>
          <a:p>
            <a:pPr algn="ctr"/>
            <a:endParaRPr lang="en-US" sz="2000" b="1" dirty="0" smtClean="0"/>
          </a:p>
          <a:p>
            <a:pPr algn="just"/>
            <a:r>
              <a:rPr lang="en-US" sz="2000" dirty="0" smtClean="0"/>
              <a:t>What mediation regulation model is applied in Lithuania today? Authorization model v. Incentive model?</a:t>
            </a:r>
          </a:p>
          <a:p>
            <a:pPr algn="just"/>
            <a:endParaRPr lang="en-US" sz="2000" dirty="0" smtClean="0"/>
          </a:p>
          <a:p>
            <a:pPr algn="just"/>
            <a:r>
              <a:rPr lang="en-US" sz="2000" dirty="0" smtClean="0"/>
              <a:t>According to the Law on Mediation (valid from 1 January 2019):</a:t>
            </a:r>
          </a:p>
          <a:p>
            <a:pPr algn="just">
              <a:buFont typeface="Arial" panose="020B0604020202020204" pitchFamily="34" charset="0"/>
              <a:buChar char="•"/>
            </a:pPr>
            <a:r>
              <a:rPr lang="en-US" sz="2000" dirty="0" smtClean="0"/>
              <a:t>Mediator is a neutral impartial third person, who fulfils the requirements set by this law and is enrolled into the Lithuanian Mediators list. </a:t>
            </a:r>
          </a:p>
          <a:p>
            <a:pPr algn="just">
              <a:buFont typeface="Arial" panose="020B0604020202020204" pitchFamily="34" charset="0"/>
              <a:buChar char="•"/>
            </a:pPr>
            <a:r>
              <a:rPr lang="en-US" sz="2000" dirty="0" smtClean="0"/>
              <a:t>Mediation services may be provided only by the mediator, who is enrolled into the Lithuanian Mediators List. </a:t>
            </a:r>
          </a:p>
          <a:p>
            <a:pPr algn="just"/>
            <a:endParaRPr lang="en-US" sz="2000" dirty="0" smtClean="0"/>
          </a:p>
          <a:p>
            <a:pPr algn="just"/>
            <a:r>
              <a:rPr lang="en-US" sz="2000" dirty="0" smtClean="0"/>
              <a:t>However, there is no legal liability for the person, who served as a mediator without being enrolled into the Lithuanian List of Mediators. </a:t>
            </a:r>
            <a:endParaRPr lang="en-US" sz="2000" dirty="0"/>
          </a:p>
        </p:txBody>
      </p:sp>
    </p:spTree>
    <p:extLst>
      <p:ext uri="{BB962C8B-B14F-4D97-AF65-F5344CB8AC3E}">
        <p14:creationId xmlns:p14="http://schemas.microsoft.com/office/powerpoint/2010/main" val="260829313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algn="ctr"/>
            <a:r>
              <a:rPr lang="en-US" b="1" dirty="0" smtClean="0"/>
              <a:t>CHALLENGE N</a:t>
            </a:r>
            <a:r>
              <a:rPr lang="lt-LT" b="1" dirty="0" smtClean="0"/>
              <a:t>o</a:t>
            </a:r>
            <a:r>
              <a:rPr lang="en-US" b="1" dirty="0" smtClean="0"/>
              <a:t>. 1 NON EQUAL POSSIBILITIES OF PROFESSIONALS TO BECOME A MEDIATOR</a:t>
            </a:r>
          </a:p>
          <a:p>
            <a:pPr algn="ctr"/>
            <a:endParaRPr lang="en-US" dirty="0" smtClean="0"/>
          </a:p>
          <a:p>
            <a:pPr marL="0" lvl="1" indent="0" algn="just">
              <a:buNone/>
            </a:pPr>
            <a:r>
              <a:rPr lang="en-US" sz="1800" dirty="0" smtClean="0">
                <a:latin typeface="Myriad Pro" pitchFamily="34" charset="0"/>
              </a:rPr>
              <a:t>A wide circle of experienced mediators find as unjust and change requiring exceptions to the general list of formal requirements for the enrollment to</a:t>
            </a:r>
            <a:r>
              <a:rPr lang="lt-LT" sz="1800" dirty="0" smtClean="0">
                <a:latin typeface="Myriad Pro" pitchFamily="34" charset="0"/>
              </a:rPr>
              <a:t> </a:t>
            </a:r>
            <a:r>
              <a:rPr lang="lt-LT" sz="1800" dirty="0" err="1" smtClean="0">
                <a:latin typeface="Myriad Pro" pitchFamily="34" charset="0"/>
              </a:rPr>
              <a:t>the</a:t>
            </a:r>
            <a:r>
              <a:rPr lang="en-US" sz="1800" dirty="0" smtClean="0">
                <a:latin typeface="Myriad Pro" pitchFamily="34" charset="0"/>
              </a:rPr>
              <a:t> Lithuanian Mediators List. </a:t>
            </a:r>
          </a:p>
          <a:p>
            <a:pPr marL="0" lvl="1" indent="0" algn="just">
              <a:buNone/>
            </a:pPr>
            <a:endParaRPr lang="en-US" sz="1800" dirty="0" smtClean="0">
              <a:latin typeface="Myriad Pro" pitchFamily="34" charset="0"/>
            </a:endParaRPr>
          </a:p>
          <a:p>
            <a:pPr marL="0" lvl="1" indent="0" algn="just">
              <a:buNone/>
            </a:pPr>
            <a:r>
              <a:rPr lang="en-US" sz="1800" dirty="0" smtClean="0">
                <a:latin typeface="Myriad Pro" pitchFamily="34" charset="0"/>
              </a:rPr>
              <a:t>Exceptions:</a:t>
            </a:r>
          </a:p>
          <a:p>
            <a:pPr marL="0" lvl="1" indent="0" algn="just">
              <a:buNone/>
            </a:pPr>
            <a:r>
              <a:rPr lang="en-US" sz="1800" dirty="0" smtClean="0">
                <a:latin typeface="Myriad Pro" pitchFamily="34" charset="0"/>
              </a:rPr>
              <a:t>40 hours of trainings and exam requirements are not applied in regard to:</a:t>
            </a:r>
          </a:p>
          <a:p>
            <a:pPr marL="285750" lvl="1" algn="just"/>
            <a:r>
              <a:rPr lang="en-US" sz="1800" dirty="0" smtClean="0">
                <a:latin typeface="Myriad Pro" pitchFamily="34" charset="0"/>
              </a:rPr>
              <a:t>lecturers (PhD in social sciences and more than 100 hours of conducted trainings in the field of mediation within 3 years);</a:t>
            </a:r>
          </a:p>
          <a:p>
            <a:pPr marL="285750" lvl="1" algn="just"/>
            <a:r>
              <a:rPr lang="en-US" sz="1800" dirty="0" smtClean="0">
                <a:latin typeface="Myriad Pro" pitchFamily="34" charset="0"/>
              </a:rPr>
              <a:t>judges, who have 3 years experience and successfully finished non less than 16 hours of introductory mediation trainings.</a:t>
            </a:r>
          </a:p>
          <a:p>
            <a:pPr marL="0" lvl="1" indent="0" algn="just">
              <a:buNone/>
            </a:pPr>
            <a:r>
              <a:rPr lang="en-US" sz="1800" dirty="0" smtClean="0">
                <a:latin typeface="Myriad Pro" pitchFamily="34" charset="0"/>
              </a:rPr>
              <a:t>Exam requirements is not applied in regard to:</a:t>
            </a:r>
          </a:p>
          <a:p>
            <a:pPr marL="285750" lvl="1" algn="just"/>
            <a:r>
              <a:rPr lang="en-US" sz="1800" dirty="0" smtClean="0">
                <a:latin typeface="Myriad Pro" pitchFamily="34" charset="0"/>
              </a:rPr>
              <a:t>Attorneys at law, notaries and bailiffs, who have non less than 3 years experience.</a:t>
            </a:r>
          </a:p>
          <a:p>
            <a:pPr algn="ctr"/>
            <a:endParaRPr lang="en-US" dirty="0"/>
          </a:p>
        </p:txBody>
      </p:sp>
    </p:spTree>
    <p:extLst>
      <p:ext uri="{BB962C8B-B14F-4D97-AF65-F5344CB8AC3E}">
        <p14:creationId xmlns:p14="http://schemas.microsoft.com/office/powerpoint/2010/main" val="31559486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lgn="ctr"/>
            <a:r>
              <a:rPr lang="en-US" b="1" dirty="0" smtClean="0"/>
              <a:t>CHALLENGE No. 2 MEDIATION TRAININGS</a:t>
            </a:r>
            <a:r>
              <a:rPr lang="lt-LT" b="1" dirty="0" smtClean="0"/>
              <a:t> (1)</a:t>
            </a:r>
            <a:r>
              <a:rPr lang="en-US" b="1" dirty="0" smtClean="0"/>
              <a:t> </a:t>
            </a:r>
          </a:p>
          <a:p>
            <a:pPr algn="ctr"/>
            <a:endParaRPr lang="en-US" dirty="0" smtClean="0"/>
          </a:p>
        </p:txBody>
      </p:sp>
      <mc:AlternateContent xmlns:mc="http://schemas.openxmlformats.org/markup-compatibility/2006" xmlns:cx1="http://schemas.microsoft.com/office/drawing/2015/9/8/chartex">
        <mc:Choice Requires="cx1">
          <p:graphicFrame>
            <p:nvGraphicFramePr>
              <p:cNvPr id="4" name="Chart 3"/>
              <p:cNvGraphicFramePr/>
              <p:nvPr>
                <p:extLst>
                  <p:ext uri="{D42A27DB-BD31-4B8C-83A1-F6EECF244321}">
                    <p14:modId xmlns:p14="http://schemas.microsoft.com/office/powerpoint/2010/main" val="454006835"/>
                  </p:ext>
                </p:extLst>
              </p:nvPr>
            </p:nvGraphicFramePr>
            <p:xfrm>
              <a:off x="395536" y="980728"/>
              <a:ext cx="8496944" cy="4320480"/>
            </p:xfrm>
            <a:graphic>
              <a:graphicData uri="http://schemas.microsoft.com/office/drawing/2014/chartex">
                <cx:chart xmlns:cx="http://schemas.microsoft.com/office/drawing/2014/chartex" xmlns:r="http://schemas.openxmlformats.org/officeDocument/2006/relationships" r:id="rId2"/>
              </a:graphicData>
            </a:graphic>
          </p:graphicFrame>
        </mc:Choice>
        <mc:Fallback xmlns="">
          <p:pic>
            <p:nvPicPr>
              <p:cNvPr id="4" name="Chart 3"/>
              <p:cNvPicPr>
                <a:picLocks noGrp="1" noRot="1" noChangeAspect="1" noMove="1" noResize="1" noEditPoints="1" noAdjustHandles="1" noChangeArrowheads="1" noChangeShapeType="1"/>
              </p:cNvPicPr>
              <p:nvPr/>
            </p:nvPicPr>
            <p:blipFill>
              <a:blip r:embed="rId3"/>
              <a:stretch>
                <a:fillRect/>
              </a:stretch>
            </p:blipFill>
            <p:spPr>
              <a:xfrm>
                <a:off x="395536" y="980728"/>
                <a:ext cx="8496944" cy="4320480"/>
              </a:xfrm>
              <a:prstGeom prst="rect">
                <a:avLst/>
              </a:prstGeom>
            </p:spPr>
          </p:pic>
        </mc:Fallback>
      </mc:AlternateContent>
    </p:spTree>
    <p:extLst>
      <p:ext uri="{BB962C8B-B14F-4D97-AF65-F5344CB8AC3E}">
        <p14:creationId xmlns:p14="http://schemas.microsoft.com/office/powerpoint/2010/main" val="10036210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95536" y="404664"/>
            <a:ext cx="8352928" cy="5112568"/>
          </a:xfrm>
        </p:spPr>
        <p:txBody>
          <a:bodyPr>
            <a:normAutofit lnSpcReduction="10000"/>
          </a:bodyPr>
          <a:lstStyle/>
          <a:p>
            <a:pPr algn="ctr"/>
            <a:r>
              <a:rPr lang="en-US" b="1" dirty="0" smtClean="0"/>
              <a:t>CHALLENGE No. 2 MEDIATION TRAININGS (2)</a:t>
            </a:r>
          </a:p>
          <a:p>
            <a:pPr algn="ctr"/>
            <a:endParaRPr lang="en-US" b="1" dirty="0" smtClean="0"/>
          </a:p>
          <a:p>
            <a:pPr algn="ctr"/>
            <a:r>
              <a:rPr lang="en-US" b="1" dirty="0" smtClean="0"/>
              <a:t>CURRENT CONCERNS IN LITHUANIA </a:t>
            </a:r>
          </a:p>
          <a:p>
            <a:pPr algn="ctr"/>
            <a:endParaRPr lang="en-US" dirty="0" smtClean="0"/>
          </a:p>
          <a:p>
            <a:pPr algn="just">
              <a:buFont typeface="Arial" panose="020B0604020202020204" pitchFamily="34" charset="0"/>
              <a:buChar char="•"/>
            </a:pPr>
            <a:r>
              <a:rPr lang="en-US" dirty="0" smtClean="0"/>
              <a:t>Requirement to pass 40 hours of mediation trainings (not earlier than 5 years) raises the demand of trainings. </a:t>
            </a:r>
          </a:p>
          <a:p>
            <a:pPr marL="0" indent="0" algn="just"/>
            <a:endParaRPr lang="en-US" dirty="0" smtClean="0"/>
          </a:p>
          <a:p>
            <a:pPr algn="just">
              <a:buFont typeface="Arial" panose="020B0604020202020204" pitchFamily="34" charset="0"/>
              <a:buChar char="•"/>
            </a:pPr>
            <a:r>
              <a:rPr lang="en-US" dirty="0" smtClean="0"/>
              <a:t>No requirements for the institutions and lecturers providing mediators trainings create conditions for low quality trainings.</a:t>
            </a:r>
          </a:p>
          <a:p>
            <a:pPr marL="0" indent="0" algn="just"/>
            <a:endParaRPr lang="en-US" dirty="0" smtClean="0"/>
          </a:p>
          <a:p>
            <a:pPr algn="just">
              <a:buFont typeface="Arial" panose="020B0604020202020204" pitchFamily="34" charset="0"/>
              <a:buChar char="•"/>
            </a:pPr>
            <a:r>
              <a:rPr lang="en-US" dirty="0" smtClean="0"/>
              <a:t>Practicing mediators, who want to be enrolled into the Lithuanian list of mediators, are required to participate in introductory mediation trainings though their knowledge and practical skills are far higher than basic knowledge on mediation. </a:t>
            </a:r>
          </a:p>
          <a:p>
            <a:pPr marL="0" indent="0" algn="just"/>
            <a:endParaRPr lang="en-US" dirty="0" smtClean="0"/>
          </a:p>
          <a:p>
            <a:pPr algn="just">
              <a:buFont typeface="Arial" panose="020B0604020202020204" pitchFamily="34" charset="0"/>
              <a:buChar char="•"/>
            </a:pPr>
            <a:r>
              <a:rPr lang="en-US" dirty="0" smtClean="0"/>
              <a:t>Detailed mediation training program (approved by the Minister of Justice) cannot be efficiently set out in 40 hours period.</a:t>
            </a:r>
          </a:p>
          <a:p>
            <a:pPr marL="285750" indent="-285750" algn="just">
              <a:buFont typeface="Arial" panose="020B0604020202020204" pitchFamily="34" charset="0"/>
              <a:buChar char="•"/>
            </a:pPr>
            <a:endParaRPr lang="en-US" dirty="0" smtClean="0"/>
          </a:p>
          <a:p>
            <a:pPr marL="0" indent="0" algn="just"/>
            <a:endParaRPr lang="en-US" dirty="0" smtClean="0"/>
          </a:p>
        </p:txBody>
      </p:sp>
    </p:spTree>
    <p:extLst>
      <p:ext uri="{BB962C8B-B14F-4D97-AF65-F5344CB8AC3E}">
        <p14:creationId xmlns:p14="http://schemas.microsoft.com/office/powerpoint/2010/main" val="1377323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lgn="ctr"/>
            <a:r>
              <a:rPr lang="en-US" b="1" dirty="0" smtClean="0"/>
              <a:t>CHALLENGE No. </a:t>
            </a:r>
            <a:r>
              <a:rPr lang="lt-LT" b="1" dirty="0" smtClean="0"/>
              <a:t>3</a:t>
            </a:r>
            <a:r>
              <a:rPr lang="en-US" b="1" dirty="0" smtClean="0"/>
              <a:t> MEDIATION </a:t>
            </a:r>
            <a:r>
              <a:rPr lang="lt-LT" b="1" dirty="0" smtClean="0"/>
              <a:t>EXAM</a:t>
            </a:r>
            <a:r>
              <a:rPr lang="en-US" b="1" dirty="0" smtClean="0"/>
              <a:t>  (</a:t>
            </a:r>
            <a:r>
              <a:rPr lang="lt-LT" b="1" dirty="0" smtClean="0"/>
              <a:t>1</a:t>
            </a:r>
            <a:r>
              <a:rPr lang="en-US" b="1" dirty="0" smtClean="0"/>
              <a:t>)</a:t>
            </a:r>
            <a:endParaRPr lang="lt-LT" b="1" dirty="0" smtClean="0"/>
          </a:p>
          <a:p>
            <a:pPr algn="ctr"/>
            <a:endParaRPr lang="lt-LT" b="1" dirty="0"/>
          </a:p>
          <a:p>
            <a:pPr algn="ctr"/>
            <a:r>
              <a:rPr lang="en-US" dirty="0" smtClean="0"/>
              <a:t>Exam requirement within EU</a:t>
            </a:r>
          </a:p>
          <a:p>
            <a:pPr algn="ctr"/>
            <a:endParaRPr lang="en-US" b="1" dirty="0" smtClean="0"/>
          </a:p>
          <a:p>
            <a:pPr algn="ctr"/>
            <a:endParaRPr lang="en-US" dirty="0" smtClean="0"/>
          </a:p>
          <a:p>
            <a:pPr marL="0" indent="0" algn="just"/>
            <a:endParaRPr lang="en-US" dirty="0"/>
          </a:p>
          <a:p>
            <a:pPr algn="just">
              <a:buFont typeface="Arial" panose="020B0604020202020204" pitchFamily="34" charset="0"/>
              <a:buChar char="•"/>
            </a:pPr>
            <a:endParaRPr lang="en-US" dirty="0" smtClean="0"/>
          </a:p>
        </p:txBody>
      </p:sp>
      <p:graphicFrame>
        <p:nvGraphicFramePr>
          <p:cNvPr id="4" name="Chart 3"/>
          <p:cNvGraphicFramePr/>
          <p:nvPr>
            <p:extLst>
              <p:ext uri="{D42A27DB-BD31-4B8C-83A1-F6EECF244321}">
                <p14:modId xmlns:p14="http://schemas.microsoft.com/office/powerpoint/2010/main" val="871185535"/>
              </p:ext>
            </p:extLst>
          </p:nvPr>
        </p:nvGraphicFramePr>
        <p:xfrm>
          <a:off x="2915816" y="1613634"/>
          <a:ext cx="3312368" cy="368757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1602418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algn="ctr"/>
            <a:r>
              <a:rPr lang="en-US" b="1" dirty="0" smtClean="0"/>
              <a:t>CHALLENGE No. </a:t>
            </a:r>
            <a:r>
              <a:rPr lang="lt-LT" b="1" dirty="0" smtClean="0"/>
              <a:t>3</a:t>
            </a:r>
            <a:r>
              <a:rPr lang="en-US" b="1" dirty="0" smtClean="0"/>
              <a:t> MEDIATION </a:t>
            </a:r>
            <a:r>
              <a:rPr lang="lt-LT" b="1" dirty="0" smtClean="0"/>
              <a:t>EXAM</a:t>
            </a:r>
            <a:r>
              <a:rPr lang="en-US" b="1" dirty="0" smtClean="0"/>
              <a:t>  (</a:t>
            </a:r>
            <a:r>
              <a:rPr lang="en-US" b="1" dirty="0"/>
              <a:t>2</a:t>
            </a:r>
            <a:r>
              <a:rPr lang="en-US" b="1" dirty="0" smtClean="0"/>
              <a:t>)</a:t>
            </a:r>
            <a:endParaRPr lang="lt-LT" b="1" dirty="0" smtClean="0"/>
          </a:p>
          <a:p>
            <a:pPr algn="ctr"/>
            <a:endParaRPr lang="lt-LT" b="1" dirty="0"/>
          </a:p>
          <a:p>
            <a:pPr algn="just"/>
            <a:r>
              <a:rPr lang="en-US" dirty="0" smtClean="0"/>
              <a:t>The variety of different models of mediator’s exam within EU:</a:t>
            </a:r>
          </a:p>
          <a:p>
            <a:pPr marL="285750" indent="-285750" algn="just">
              <a:buFont typeface="Arial" panose="020B0604020202020204" pitchFamily="34" charset="0"/>
              <a:buChar char="•"/>
            </a:pPr>
            <a:r>
              <a:rPr lang="en-US" dirty="0" smtClean="0"/>
              <a:t>different responsible for examination entities:</a:t>
            </a:r>
          </a:p>
          <a:p>
            <a:pPr lvl="1" algn="just">
              <a:buFont typeface="Wingdings" panose="05000000000000000000" pitchFamily="2" charset="2"/>
              <a:buChar char="Ø"/>
            </a:pPr>
            <a:r>
              <a:rPr lang="en-US" sz="1800" dirty="0">
                <a:latin typeface="Myriad Pro" pitchFamily="34" charset="0"/>
              </a:rPr>
              <a:t>public entities (e. g. Austria);</a:t>
            </a:r>
          </a:p>
          <a:p>
            <a:pPr lvl="1" algn="just">
              <a:buFont typeface="Wingdings" panose="05000000000000000000" pitchFamily="2" charset="2"/>
              <a:buChar char="Ø"/>
            </a:pPr>
            <a:r>
              <a:rPr lang="en-US" sz="1800" dirty="0">
                <a:latin typeface="Myriad Pro" pitchFamily="34" charset="0"/>
              </a:rPr>
              <a:t>private accredited entities (e. g. Bulgaria);</a:t>
            </a:r>
          </a:p>
          <a:p>
            <a:pPr lvl="1" algn="just">
              <a:buFont typeface="Wingdings" panose="05000000000000000000" pitchFamily="2" charset="2"/>
              <a:buChar char="Ø"/>
            </a:pPr>
            <a:r>
              <a:rPr lang="en-US" sz="1800" dirty="0">
                <a:latin typeface="Myriad Pro" pitchFamily="34" charset="0"/>
              </a:rPr>
              <a:t>private entities (e. g. UK).</a:t>
            </a:r>
          </a:p>
          <a:p>
            <a:pPr marL="342900" lvl="1" indent="-342900" algn="just">
              <a:buFont typeface="Arial" pitchFamily="34" charset="0"/>
              <a:buChar char="•"/>
            </a:pPr>
            <a:r>
              <a:rPr lang="en-US" sz="1800" dirty="0">
                <a:latin typeface="Myriad Pro" pitchFamily="34" charset="0"/>
              </a:rPr>
              <a:t>different forms of exam:</a:t>
            </a:r>
          </a:p>
          <a:p>
            <a:pPr marL="742950" lvl="2" indent="-342900" algn="just">
              <a:buFont typeface="Wingdings" panose="05000000000000000000" pitchFamily="2" charset="2"/>
              <a:buChar char="Ø"/>
            </a:pPr>
            <a:r>
              <a:rPr lang="en-US" sz="1800" dirty="0">
                <a:latin typeface="Myriad Pro" pitchFamily="34" charset="0"/>
              </a:rPr>
              <a:t>written exam (e. g. Slovakia);</a:t>
            </a:r>
          </a:p>
          <a:p>
            <a:pPr marL="742950" lvl="2" indent="-342900" algn="just">
              <a:buFont typeface="Wingdings" panose="05000000000000000000" pitchFamily="2" charset="2"/>
              <a:buChar char="Ø"/>
            </a:pPr>
            <a:r>
              <a:rPr lang="en-US" sz="1800" dirty="0">
                <a:latin typeface="Myriad Pro" pitchFamily="34" charset="0"/>
              </a:rPr>
              <a:t>performance-based assessment (e. g. Germany);</a:t>
            </a:r>
          </a:p>
          <a:p>
            <a:pPr marL="742950" lvl="2" indent="-342900" algn="just">
              <a:buFont typeface="Wingdings" panose="05000000000000000000" pitchFamily="2" charset="2"/>
              <a:buChar char="Ø"/>
            </a:pPr>
            <a:r>
              <a:rPr lang="en-US" sz="1800" dirty="0">
                <a:latin typeface="Myriad Pro" pitchFamily="34" charset="0"/>
              </a:rPr>
              <a:t>both </a:t>
            </a:r>
            <a:r>
              <a:rPr lang="en-US" sz="1800" dirty="0" smtClean="0">
                <a:latin typeface="Myriad Pro" pitchFamily="34" charset="0"/>
              </a:rPr>
              <a:t>(</a:t>
            </a:r>
            <a:r>
              <a:rPr lang="en-US" sz="1800" dirty="0">
                <a:latin typeface="Myriad Pro" pitchFamily="34" charset="0"/>
              </a:rPr>
              <a:t>p</a:t>
            </a:r>
            <a:r>
              <a:rPr lang="en-US" sz="1800" dirty="0" smtClean="0">
                <a:latin typeface="Myriad Pro" pitchFamily="34" charset="0"/>
              </a:rPr>
              <a:t>revailing form, e</a:t>
            </a:r>
            <a:r>
              <a:rPr lang="en-US" sz="1800" dirty="0">
                <a:latin typeface="Myriad Pro" pitchFamily="34" charset="0"/>
              </a:rPr>
              <a:t>. g. Austria</a:t>
            </a:r>
            <a:r>
              <a:rPr lang="en-US" sz="1800" dirty="0" smtClean="0">
                <a:latin typeface="Myriad Pro" pitchFamily="34" charset="0"/>
              </a:rPr>
              <a:t>).</a:t>
            </a:r>
          </a:p>
          <a:p>
            <a:pPr marL="285750" lvl="2" indent="-285750" algn="just"/>
            <a:r>
              <a:rPr lang="en-US" sz="1800" dirty="0" smtClean="0">
                <a:latin typeface="Myriad Pro" pitchFamily="34" charset="0"/>
              </a:rPr>
              <a:t>In </a:t>
            </a:r>
            <a:r>
              <a:rPr lang="en-US" sz="1800" dirty="0">
                <a:latin typeface="Myriad Pro" pitchFamily="34" charset="0"/>
              </a:rPr>
              <a:t>some countries there is no examinations, but accreditation is performed through checking of fulfillment of certain qualification requirements (e.g. Belgium)</a:t>
            </a:r>
          </a:p>
          <a:p>
            <a:pPr marL="285750" lvl="2" indent="-285750" algn="just"/>
            <a:r>
              <a:rPr lang="en-US" sz="1800" dirty="0">
                <a:latin typeface="Myriad Pro" pitchFamily="34" charset="0"/>
              </a:rPr>
              <a:t>Other countries does not have neither accreditation based on fulfilment of qualification requirements, neither on examination (e. g. UK). </a:t>
            </a:r>
          </a:p>
          <a:p>
            <a:pPr algn="ctr"/>
            <a:endParaRPr lang="en-US" b="1" dirty="0" smtClean="0"/>
          </a:p>
          <a:p>
            <a:pPr algn="ctr"/>
            <a:endParaRPr lang="en-US" dirty="0" smtClean="0"/>
          </a:p>
          <a:p>
            <a:pPr marL="0" indent="0" algn="just"/>
            <a:endParaRPr lang="en-US" dirty="0"/>
          </a:p>
          <a:p>
            <a:pPr algn="just">
              <a:buFont typeface="Arial" panose="020B0604020202020204" pitchFamily="34" charset="0"/>
              <a:buChar char="•"/>
            </a:pPr>
            <a:endParaRPr lang="en-US" dirty="0" smtClean="0"/>
          </a:p>
        </p:txBody>
      </p:sp>
    </p:spTree>
    <p:extLst>
      <p:ext uri="{BB962C8B-B14F-4D97-AF65-F5344CB8AC3E}">
        <p14:creationId xmlns:p14="http://schemas.microsoft.com/office/powerpoint/2010/main" val="557128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lgn="ctr"/>
            <a:r>
              <a:rPr lang="en-US" b="1" dirty="0" smtClean="0"/>
              <a:t>CHALLENGE No. 3 MEDIATION EXAM  (3)</a:t>
            </a:r>
          </a:p>
          <a:p>
            <a:pPr algn="ctr"/>
            <a:endParaRPr lang="en-US" b="1" dirty="0"/>
          </a:p>
          <a:p>
            <a:pPr algn="ctr"/>
            <a:r>
              <a:rPr lang="en-US" b="1" dirty="0" smtClean="0"/>
              <a:t>CURRENT CONCERNS IN LITHUANIA</a:t>
            </a:r>
          </a:p>
          <a:p>
            <a:pPr algn="ctr"/>
            <a:endParaRPr lang="en-US" b="1" dirty="0" smtClean="0"/>
          </a:p>
          <a:p>
            <a:pPr algn="just">
              <a:buFont typeface="Arial" panose="020B0604020202020204" pitchFamily="34" charset="0"/>
              <a:buChar char="•"/>
            </a:pPr>
            <a:r>
              <a:rPr lang="en-US" dirty="0" smtClean="0"/>
              <a:t>Necessity to find a balance between exam complexity and minimal level of knowledge and skills crucial for the mediation.</a:t>
            </a:r>
          </a:p>
          <a:p>
            <a:pPr algn="just">
              <a:buFont typeface="Arial" panose="020B0604020202020204" pitchFamily="34" charset="0"/>
              <a:buChar char="•"/>
            </a:pPr>
            <a:endParaRPr lang="en-US" dirty="0"/>
          </a:p>
          <a:p>
            <a:pPr algn="just">
              <a:buFont typeface="Arial" panose="020B0604020202020204" pitchFamily="34" charset="0"/>
              <a:buChar char="•"/>
            </a:pPr>
            <a:r>
              <a:rPr lang="en-US" dirty="0" smtClean="0"/>
              <a:t>Need to find most appropriate form for evaluation.</a:t>
            </a:r>
          </a:p>
          <a:p>
            <a:pPr marL="0" indent="0" algn="just"/>
            <a:endParaRPr lang="en-US" dirty="0" smtClean="0"/>
          </a:p>
          <a:p>
            <a:pPr algn="just">
              <a:buFont typeface="Arial" panose="020B0604020202020204" pitchFamily="34" charset="0"/>
              <a:buChar char="•"/>
            </a:pPr>
            <a:r>
              <a:rPr lang="en-US" dirty="0" smtClean="0"/>
              <a:t>Professionalism of the members of the examination commission.</a:t>
            </a:r>
          </a:p>
          <a:p>
            <a:pPr algn="just">
              <a:buFont typeface="Arial" panose="020B0604020202020204" pitchFamily="34" charset="0"/>
              <a:buChar char="•"/>
            </a:pPr>
            <a:endParaRPr lang="en-US" dirty="0" smtClean="0"/>
          </a:p>
          <a:p>
            <a:pPr algn="just">
              <a:buFont typeface="Arial" panose="020B0604020202020204" pitchFamily="34" charset="0"/>
              <a:buChar char="•"/>
            </a:pPr>
            <a:r>
              <a:rPr lang="en-US" dirty="0" smtClean="0"/>
              <a:t>Mutual agreement of the members of the examination commission on the uniform standards of exam evaluation.</a:t>
            </a:r>
          </a:p>
          <a:p>
            <a:pPr marL="0" indent="0" algn="just"/>
            <a:endParaRPr lang="en-US" dirty="0" smtClean="0"/>
          </a:p>
          <a:p>
            <a:pPr marL="0" indent="0" algn="just"/>
            <a:endParaRPr lang="en-US" dirty="0" smtClean="0"/>
          </a:p>
          <a:p>
            <a:pPr marL="0" indent="0" algn="just"/>
            <a:endParaRPr lang="en-US" dirty="0" smtClean="0"/>
          </a:p>
          <a:p>
            <a:pPr algn="ctr"/>
            <a:endParaRPr lang="en-US" b="1" dirty="0"/>
          </a:p>
        </p:txBody>
      </p:sp>
    </p:spTree>
    <p:extLst>
      <p:ext uri="{BB962C8B-B14F-4D97-AF65-F5344CB8AC3E}">
        <p14:creationId xmlns:p14="http://schemas.microsoft.com/office/powerpoint/2010/main" val="5283961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lstStyle/>
          <a:p>
            <a:r>
              <a:rPr lang="en-US" dirty="0" smtClean="0"/>
              <a:t>       </a:t>
            </a:r>
          </a:p>
          <a:p>
            <a:endParaRPr lang="en-US" dirty="0"/>
          </a:p>
        </p:txBody>
      </p:sp>
      <p:sp>
        <p:nvSpPr>
          <p:cNvPr id="3" name="Rectangle 2"/>
          <p:cNvSpPr/>
          <p:nvPr/>
        </p:nvSpPr>
        <p:spPr>
          <a:xfrm>
            <a:off x="1511660" y="1268760"/>
            <a:ext cx="6120680" cy="3416320"/>
          </a:xfrm>
          <a:prstGeom prst="rect">
            <a:avLst/>
          </a:prstGeom>
        </p:spPr>
        <p:txBody>
          <a:bodyPr wrap="square">
            <a:spAutoFit/>
          </a:bodyPr>
          <a:lstStyle/>
          <a:p>
            <a:pPr algn="ctr"/>
            <a:r>
              <a:rPr lang="en-US" altLang="lt-LT" b="1" dirty="0" smtClean="0">
                <a:latin typeface="Myriad Pro"/>
              </a:rPr>
              <a:t>   </a:t>
            </a:r>
            <a:r>
              <a:rPr lang="en-US" altLang="lt-LT" sz="3600" dirty="0" smtClean="0">
                <a:latin typeface="Myriad Pro"/>
              </a:rPr>
              <a:t>Quality is never an accident. It is a result of hard work and devotion!</a:t>
            </a:r>
          </a:p>
          <a:p>
            <a:pPr algn="ctr"/>
            <a:endParaRPr lang="en-US" altLang="lt-LT" sz="3600" dirty="0">
              <a:latin typeface="Myriad Pro"/>
            </a:endParaRPr>
          </a:p>
          <a:p>
            <a:pPr algn="ctr"/>
            <a:r>
              <a:rPr lang="en-US" altLang="lt-LT" sz="3600" b="1" dirty="0">
                <a:latin typeface="Myriad Pro"/>
              </a:rPr>
              <a:t>Thank You for attention!</a:t>
            </a:r>
          </a:p>
          <a:p>
            <a:pPr algn="ctr"/>
            <a:endParaRPr lang="en-US" altLang="lt-LT" sz="3600" dirty="0">
              <a:latin typeface="Myriad Pro"/>
            </a:endParaRPr>
          </a:p>
        </p:txBody>
      </p:sp>
      <p:pic>
        <p:nvPicPr>
          <p:cNvPr id="6" name="Picture 5"/>
          <p:cNvPicPr>
            <a:picLocks noChangeAspect="1"/>
          </p:cNvPicPr>
          <p:nvPr/>
        </p:nvPicPr>
        <p:blipFill>
          <a:blip r:embed="rId2"/>
          <a:stretch>
            <a:fillRect/>
          </a:stretch>
        </p:blipFill>
        <p:spPr>
          <a:xfrm>
            <a:off x="607235" y="4797152"/>
            <a:ext cx="8136904" cy="764862"/>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lgn="ctr"/>
            <a:r>
              <a:rPr lang="en-US" b="1" dirty="0" smtClean="0"/>
              <a:t>QUALIFICATION OF </a:t>
            </a:r>
            <a:r>
              <a:rPr lang="lt-LT" b="1" dirty="0" smtClean="0"/>
              <a:t>THE </a:t>
            </a:r>
            <a:r>
              <a:rPr lang="en-US" b="1" dirty="0" smtClean="0"/>
              <a:t>MEDIATOR AS A CORNERSTONE OF MEDIATION</a:t>
            </a:r>
          </a:p>
          <a:p>
            <a:pPr algn="just"/>
            <a:endParaRPr lang="en-US" dirty="0" smtClean="0"/>
          </a:p>
          <a:p>
            <a:pPr algn="just"/>
            <a:r>
              <a:rPr lang="en-US" dirty="0" smtClean="0"/>
              <a:t>Communication is a two-way street. Parties are both participating in the traffic. Thus, moving in an opposite directions often serves as an obstacle for cooperation. </a:t>
            </a:r>
          </a:p>
          <a:p>
            <a:pPr algn="just"/>
            <a:endParaRPr lang="en-US" dirty="0" smtClean="0"/>
          </a:p>
          <a:p>
            <a:pPr algn="just"/>
            <a:r>
              <a:rPr lang="en-US" dirty="0" smtClean="0"/>
              <a:t>Mediator is a neutral serving as an accelerator of the communication.</a:t>
            </a:r>
          </a:p>
          <a:p>
            <a:pPr algn="just"/>
            <a:endParaRPr lang="en-US" dirty="0" smtClean="0"/>
          </a:p>
          <a:p>
            <a:pPr algn="just"/>
            <a:r>
              <a:rPr lang="en-US" dirty="0" smtClean="0"/>
              <a:t>Mediator:</a:t>
            </a:r>
          </a:p>
          <a:p>
            <a:pPr algn="just">
              <a:buFont typeface="Arial" panose="020B0604020202020204" pitchFamily="34" charset="0"/>
              <a:buChar char="•"/>
            </a:pPr>
            <a:r>
              <a:rPr lang="en-US" dirty="0" smtClean="0"/>
              <a:t>creates an appropriate atmosphere;</a:t>
            </a:r>
          </a:p>
          <a:p>
            <a:pPr algn="just">
              <a:buFont typeface="Arial" panose="020B0604020202020204" pitchFamily="34" charset="0"/>
              <a:buChar char="•"/>
            </a:pPr>
            <a:r>
              <a:rPr lang="en-US" dirty="0" smtClean="0"/>
              <a:t>identifies needs, concerns and expectations of the parties;</a:t>
            </a:r>
          </a:p>
          <a:p>
            <a:pPr algn="just">
              <a:buFont typeface="Arial" panose="020B0604020202020204" pitchFamily="34" charset="0"/>
              <a:buChar char="•"/>
            </a:pPr>
            <a:r>
              <a:rPr lang="en-US" dirty="0" smtClean="0"/>
              <a:t>guarantees emotional awareness;</a:t>
            </a:r>
          </a:p>
          <a:p>
            <a:pPr algn="just">
              <a:buFont typeface="Arial" panose="020B0604020202020204" pitchFamily="34" charset="0"/>
              <a:buChar char="•"/>
            </a:pPr>
            <a:r>
              <a:rPr lang="en-US" dirty="0" smtClean="0"/>
              <a:t>helps parties to identify and verify possible solutions.</a:t>
            </a:r>
          </a:p>
          <a:p>
            <a:pPr algn="just"/>
            <a:endParaRPr lang="en-US" dirty="0" smtClean="0"/>
          </a:p>
          <a:p>
            <a:pPr algn="just"/>
            <a:r>
              <a:rPr lang="en-US" dirty="0" smtClean="0"/>
              <a:t>Excellence in fulfilling these tasks in most of the cases is a key for the success!</a:t>
            </a:r>
          </a:p>
          <a:p>
            <a:pPr algn="just"/>
            <a:endParaRPr lang="en-US" dirty="0"/>
          </a:p>
        </p:txBody>
      </p:sp>
      <p:pic>
        <p:nvPicPr>
          <p:cNvPr id="4" name="Picture 3"/>
          <p:cNvPicPr>
            <a:picLocks noChangeAspect="1"/>
          </p:cNvPicPr>
          <p:nvPr/>
        </p:nvPicPr>
        <p:blipFill>
          <a:blip r:embed="rId2"/>
          <a:stretch>
            <a:fillRect/>
          </a:stretch>
        </p:blipFill>
        <p:spPr>
          <a:xfrm>
            <a:off x="6876256" y="2564904"/>
            <a:ext cx="2143125" cy="2143125"/>
          </a:xfrm>
          <a:prstGeom prst="rect">
            <a:avLst/>
          </a:prstGeom>
        </p:spPr>
      </p:pic>
    </p:spTree>
    <p:extLst>
      <p:ext uri="{BB962C8B-B14F-4D97-AF65-F5344CB8AC3E}">
        <p14:creationId xmlns:p14="http://schemas.microsoft.com/office/powerpoint/2010/main" val="219980519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lgn="ctr"/>
            <a:r>
              <a:rPr lang="en-US" b="1" dirty="0" smtClean="0"/>
              <a:t>COMPETENCE OF THE MEDIATOR</a:t>
            </a:r>
          </a:p>
          <a:p>
            <a:pPr algn="ctr"/>
            <a:endParaRPr lang="en-US" b="1" dirty="0" smtClean="0"/>
          </a:p>
          <a:p>
            <a:pPr algn="just"/>
            <a:r>
              <a:rPr lang="en-US" dirty="0" smtClean="0"/>
              <a:t>Competence </a:t>
            </a:r>
            <a:r>
              <a:rPr lang="lt-LT" dirty="0" smtClean="0"/>
              <a:t>-</a:t>
            </a:r>
            <a:r>
              <a:rPr lang="en-US" dirty="0" smtClean="0"/>
              <a:t> a set of characteristics that enable and improve the efficiency of performance of a mediator‘s activities</a:t>
            </a:r>
            <a:r>
              <a:rPr lang="lt-LT" dirty="0" smtClean="0"/>
              <a:t>.</a:t>
            </a:r>
          </a:p>
          <a:p>
            <a:pPr algn="just">
              <a:buFont typeface="Arial" panose="020B0604020202020204" pitchFamily="34" charset="0"/>
              <a:buChar char="•"/>
            </a:pPr>
            <a:endParaRPr lang="en-US" dirty="0" smtClean="0"/>
          </a:p>
          <a:p>
            <a:pPr algn="ctr"/>
            <a:endParaRPr lang="en-US" dirty="0" smtClean="0"/>
          </a:p>
          <a:p>
            <a:pPr algn="ctr"/>
            <a:endParaRPr lang="en-US" b="1" dirty="0" smtClean="0"/>
          </a:p>
          <a:p>
            <a:pPr algn="ctr"/>
            <a:endParaRPr lang="en-US" b="1" dirty="0" smtClean="0"/>
          </a:p>
          <a:p>
            <a:pPr algn="just"/>
            <a:endParaRPr lang="en-US" dirty="0" smtClean="0"/>
          </a:p>
          <a:p>
            <a:pPr algn="just"/>
            <a:endParaRPr lang="en-US" dirty="0" smtClean="0"/>
          </a:p>
        </p:txBody>
      </p:sp>
      <p:sp>
        <p:nvSpPr>
          <p:cNvPr id="3" name="AutoShape 2" descr="data:image/png;base64,iVBORw0KGgoAAAANSUhEUgAAAu8AAAKtCAYAAACXE4A2AAADjXpUWHRteEdyYXBoTW9kZWwAADVU27KqOBD9GqtmHtwViCA8ggICykVA0JcpLgFBuSu3r5/2uE9VE7rX6vRKUp2s8K6c0vxJVjQq6yRPc5Ks8H5F0zSi+DXagLmIXWEBbWFg6B8KUTegIf9e969v7jiOP0kXjj95/aXCjFS/3Kle8uczXNEy84OA+sfPq6Qee3ANFwYKAYxF8HzTZzdftxtAjIUJ/0KgkPgBdeVPLhgFkJx3JK0nANk/VT+a5BVmX0lNdtM1av4r+HlfW+RiPy3pmzOQrs/r6psGyuzfya+5IV80IUMekw+KpRXeJXmYdWEJKfnvwWCa5gjNk/WWYrg1hSlmjbkkXXMbBiURlXAhlXyLVmH5W9SCA1lT36L4Fp3jVh1lNUzv/ZBktp0HO/1JtdWlqJySmuz8JGBpiorWGhBRRem6VfIKh4wbPZYVLT6w6aQH7hQaxZFnTnOgx5al3042bjkQkXfGvRHFSARf1N+BrauMqeRS01OZGdZeBjAyn7plOtE5cl0f4myjzVpkoEClNp4hqvzRmY7Du7d8fPAr7CVaZWeifFDv72aR65fXZreJ7oVkuWmeW9KFdzY2u9AKGtON7J6t1GhuqzmM72zrYzMr974JMiwqrtRWDOKcDS/dFuv6cNXLycBvFCFisg7Vqs6k21dfufH718NnGz8IeeMg2pYjHBESy+HUX7mlut/Ez05fUc2jHXag9r41TpfD1T1EdeSlWtBmV3/Q77PHSAsrPi/KhVWjpmKFgN6kncf6Wctu0X22JkuP504XxvnsedMjL6Ztbu7SS2v1fs69Are1k3Lk8lbiLK6cSN/byv1Y0Kg4i4wQzofgAIfmXSP6cLFoftiMFSwtE63wOUhnOZXRFhpdPkGryYsofZZ91aJptzhOW33CYFks+GlvrZs1m5+yGKnE2HHPE35H6v2wVfvWEdzM6XVViC+bcX4rSaLE+WIqt5RoQnLmkcxWN4Gvq2gMRBOJPC9VS2dZS5YWbSRCR4qadXwo3NvmwPcAkBVnKbfZrJAgfaPBh6aXTQ8RrWExVxvzLPDHeamo/TAHuLmzb8J7kirXNYEHQDaaWU7zqXXL7UnY3ViMoovsc1NsFsCChGsNhDGoxu1dbGq9fSqOn6138ZQJQIOlGwPGFlD7uG/2xrgUocxoVYtJIr4slHa+SaID8C/4BPtzlz62g+jvvfxzSSH+fcWw9D/75/x6AAAgAElEQVR4nOzd+3cUdZr4cf9GZ9Fxdlw5wqxzEwIjcLaTcI2AIChMuAwKy0VQFAbDNWZQwkZjJiJREvgSEyGSGEzMtZPuTifdeb4/hE6qO33vqnqqPvV+znmds2cJERAzbz586qnnhGEY30w0kZDReFwGIrFFPeFp6QlPS+f45KL2kTFpHxmT20Mjy6S+rX1kbPHjU5+jJzy9+HlH43Htny7DBHLm4zOSDE9KYmR4yWC/JAb7Ze5x76LZ7i6Z7e6SeOe3y6S+bba7a/HjU58jMdi/+HmT4Untny7DMCXOc9o/AIYJ6lhDPBXct4dG5NKTQbn0ZFCO9/ZJffcj2fugR3bceyihjvuy7k6nih33HsreBz1yvLdPjvf2ybnH/dI4OCSNg0PSPjK2GP4EP8OkjzXEU8Ed7/xWYq23JNZ6S6KfNUjkyscyffGMTJ17X8InD8nksf0qps69L9MXz0j0s4YFzY0yc6dVZu60ymx312L4E/wMozvEO8M4ONFEYjHOU2GeCnLNGHcj9q2Rnwp84p4xcebjM4txngrzVJBrxrgbsW+N/FTgE/cM4+wQ7wxT4UQTCekJTwcqzu2O+57wtPa/RobJO/PxGUkM9gcqzu2O+8Rgv/a/RoYxYoh3hilyrKfojYNDi5GuHcImSUV96rR+IBLT/tfOBGysp+gzd1oXI107hE2SivrF0/qRYe1/7QzjqyHeGSbLZJ6mc5Kua++DHk7pGdsn8zSdk3Rd0xfPcErPMEUM8c4wshDrqRN1Qt0fjvf2yaUng9I5PinRREL7txDjg5mPzyyeqBPq/hD9rEFirbdk7nGvzMdntH8LMYwnhnhnAjkDkZjcHhqRc4/7ufpiiB33Hsq5x/1ye2iE6zaMiIgkRoYl3vmtRJsbufpiiKlz70u0uVHind9y3YYJ7BDvTCAmFev13Y84VQ+Q1P15Yj4Yk4r1yJWPOVUPkNT9eWKeCcoQ74yRk7qznroGox2R0BfquL94zYYxY1J31lPXYLQjEvrCJw8tXrNhGFOHeGeMmdTpOnfWUQxO5f05qdN17qyjGJzKMyYO8c74djhdh104lffucLoOu3Aqz5gyxDvjq0kF+7nH/ZyuwzHHe/ukfWRM+7d7YCcV7NHmRk7X4ZjoZw0y292l/dudYUoe4p3x/KSC/dKTQYIdrjve28eJvAuTCvZY6y2CHa6LftbAiTzjmyHeGU8OwQ4vOve4n5C3cQh2eFG0uZGQZzw9xDvjqSHY4ReXngzyttcyh2CHX8Rab/G2V8ZzQ7wz6hNNJHjoFL61495DufRkUEbjce3/lDw98/EZHjqFb02de19irbckGeZv3hj9Id4ZlUldizne28cpO4zBg67ps/jg6WcNnLLDGDzoymgP8c64OqPxOKfsMF5q9WRQT+OT4UlO2WG81OpJTuMZt4d4Zxyf1Cl7ffcjTtkROEE5jU+dskeufMwpOwKH03jGzSHeGccmdZd9x72H6gEFeMGlJ4Pa/1naPqm77FPn3lcPKMALYq23tP+zZAwf4p2xfUbjcTbGAHmYcKUmGZ5kYwyQB1dqGKeGeGdsG9Y8AqU53tvnu3WTrHkEShP9rIF1k4ytQ7wzFU9PeJoHUIEK1Hc/8vy9+MRgPw+gAhWIXPmYe/GMLUO8M2VNNJGQ9pExoh2w0d4HPZ6K+Pn4jMx2dxHtgI2mL54h4pmKhnhnShoeQgXcoflwKw+hAu7g4VamnCHemaImmkjI7aERoh1w2e2hEdf+O5+Pz0i881uiHXBZvPNb1/47Z/w/xDuTd4h2QF+o476j12mIdkBf+OQhrtMwRQ3xzmSdaCIhneOT3GkHPGTHvYe2Rvx8fEbmHvdypx3wkKlz7xPxTN4h3pm0Sb0NlWgHvKvSiE+9DZVoB7yLiGdyDfHOLA7RDvhLOdtpiHbAX9hOw2QO8c4Q7YDP7X3QIwORWN7/zol2wN+mL56RxMiwS2XAeHmI9wBPNJHgjaiAQc497pfReDztv/P5+AxvRAUMEm1ulGR4UqkcGC8M8R7AIdoBs116Mki0A4ZjR3xwh3gP2HBFBjDfjqbP5erhd6T34C71wADgHB5qDeYQ7wGZnvC0HO/tU48KAM7Z0fS5nH7viDS+WbOo5a0tMnxkr3pkAHDO9MUzXKUJ0BDvhg9XZADzbWi7K//44LRc3bMtLdytvt9fJ2NH31aPDADOibXekvn4jHZ6MA4P8W7w9ISneTMqYLgdTZ/Lpf27cka71c2dtVylAQzHm1rNH+LdwIkmElyRAQy3oe3usisyxeIqDWA+rtKYO8S7YdM+MsYVGcBwbzdczntFplgPD+xUDwwAzop3fqudJozNQ7wbMgORGKftgOE232op+7SdU3gguDiFN2uId58PD6QC5ivmgdRKfb+/Tj0wADiL3fBmDPHu42FnO2C+HU2fyycH33Ys2jNP4QcP71EPDADOmb54RhIjw9oJw1QwxLsPh9N2wHxunLZzCg8EF6fw/h3i3WczEIlx2g4YbvOtFtdO2zmFB4KLU3h/DvHuo7k9NMJpO2C4dy9eVDltz4WNNID52EjjryHefTDsbQfMV8nedjdO4dlIA5iNjTT+GeLd48NbUgHzlfKWVC28nRUwH29n9ccQ7x6d1EOp2lEBwDmph1K1w7wUPMwKmI+HWb09xLsHh4dSAfN54aHUSq7R8DArYDYeZvXuEO8eGx5KBczntYdSy8XDrID5eJjVe0O8e2SiiYSce9yvHhUAnLOh7a6cOHlcPbrt1P72NvW4AOCs6GcN2pnEWIZ498AMRGJS3/1IPSwAOGfzrRb58MhB9dh2AttoAPOxjcY7Q7wrT094mmsygOF2NH1uxDWZQvr+vls9MAA4a+5xr3Y6BX6Id8VpHBwi3AHDHTr/YSDCPeX+u2+qxwUAZ83cadVOqEAP8a4wvHQJMJ+XX7rktNY9W9XjAoCzIlc+1s6pwA7x7vIMRGK8dAkw3OZbLZ5/6ZLTmndvZp0kYLipc++zTlJhiHcXp3N8kmsygOF2XW8M1DWZQrgHD5iPe/DuDvHu0rC/HTCfKfvb7cY9eMB83IN3b4h3hyeaSMilJ4PqUQHAORva7so/PjitHslexj54wHzsg3dniHcHhwdTAfMF+cHUUrW8tUU9LgA4a/riGe38Mn6Id4dmNB7nxUuA4UItbca+eMnJgOeFToDZeKGTs0O8OzBslAHMx0aZ8t3cWcsmGsBw4ZOH2ETj0BDvNg9vTAXMF5Q3pjqNTTSA+dhEY/8Q7zYOG2UA87FRxl4PD+xUjwsAzop3fqudaEYN8W7TNA4OqUcFAGcdOv+heuyaiFWSgPlYJWnfEO82zLnH/epRAcBZJ04eV49ck7Xu2aoeFwCcFbnysXayGTHEewUTTSQId8BwG9ruEu4EPACbEPCVD/Fe5hDugPkIdwIegP0I+MqGeC9jePkSYD5evkTAA3AOAV/+EO8lDuEOmI9w18fbWAHz8TbW8oZ4L2EId8B8hLt3tLy1RcaOvq0eGACcM33xjMzHZ7QTz1dDvBc5hDtgPsLdewh4wHwEfGlDvBcx0URC9j7oUQ8LAM7Z0HZXPjn4tnqsYrnm3ZsJeMBwU+feJ+CLHOK9wBDugPkId+8j4AHzEfDFDfGeZ6KJhNR3P1IPCwDO2dB2Vz48clA9TkHAAyDgixniPcdwxx0wH3fc/YctNID52EKTf4j3LEO4A+Yj3P2LgAfMR8DnHuI9Ywh3wHyEu//xIifAfLzIKfsQ75aJJhJy7nG/elgAcM6Gtrty4uRx9fgEAQ+gMAJ++RDvliHcAfMR7mYh4AHzEfDpQ7w/G8IdMB/hbiYCHjAfAb80xLuINA4OqUcFAGcdOv+hemTCOd/vr1OPCwDOirXe0k5GT0zg4/320Ih6VABw1rsXL6rHJZzXe3CXelwAcNZsd5d2OqpPoOO9fWRMQh331cMCgHPebrgsV/dsUw9LuKPv77vV4wKAs+Ye92onpOoENt4HIjHCHTDc5lsthHsADR7eox4XAJyVGBnWTkm1CWS8j8bjsuPeQ/WwAOCcUEubXNq/Sz0k4b6bO2tl+Mhe9bgA4JzwyUOSDE9qJ6XKBC7eo4mE1Hc/Ug8LAM7Z0HZXPjxyUD0ioad592YZO/q2emAAcM7UufdlPj6jnZauT6DinbenAubj7alIYYUkYL4grpAMVLxfejKoHhYAnPWPD06rRyO8o/3tbepxAcBZ0c8atBPT1QlMvLMSEjAfKyGRDTvgAfMFaQd8IOK9fWRMPSoAOOvthsvqkQjvYoUkYL6grJA0Pt5ZCQmYj5WQKAYrJAHzBWGFpNHxHk0kZO+DHvWwAOCcDW135ZODb6uHIbzv5s5aNtAAhgufPGT8Bhqj453NMoD52CyDUrCBBjCf6RtojI13HlAFzMcDqijH/XffVI8LAM6audOqnaKOjZHx3jk+yT13wHC7rjdyzx1l4wFWwHymPsBqXLyPxuOEO2C4UEsb4Y6K3NxZywOsgOHCJw8Z+QCrUfEeTSSkvvuRelgAcM6Gtrvy4ZGD6vEH/2vevVk9LgA4a+rc+9p5avsYFe+8QRUwH29QhZ14gBUwn2kPsBoT7zygCpiPB1ThhIcHdqrHBQBnxTu/1U5V28aIeOdFTID5eBETnMT9d8B8ptx/93288yImwHy8iAlOu7mzVj0sADgrfPKQdrbaMr6Pd+65A+bjnjvc0P72NvW4AOCs6GcN2ula8fg63jvHJ9WjAoCzdl1vVI86BAf73wHz+X3/u2/jPZpIcM8dMNyGtrvcc4erbu6sleEje9XjAoBzwicPSTI8qZ2yZY9v4/14b596WABw1un3jqjHHIKH9ZGA+fy8PtKX8c5aSMB8rIWEJtZHAubz6/pI38U7ayEB87EWEl7A+kjAfH5cH+mreI8mElLf/Ug9LAA4Z0PbXfnwyEH1cAOad29WDwsAzpo697523pY8vor3xsEh9bAA4KxD5z9UjzYghfWRgPn8tj7SN/HeE57mugxguB1Nn3NdBp7TX/+WelwAcFZisF87dYseX8Q7b1EFzMdbVOFVvH0VMJ+f3r7qi3jnugxgPq7LwMu+31+nHhcAnBVrvaWdvEWN5+Od7TKA+dguAz9g+wxgPj9sn/F8vLNdBjAf22XgB2yfAcznh+0zno53XsYEmI+XMcFPeHkTYD6vv7zJs/E+Go9zXQYwXKiljesy8J3hI3vV4wKAs5LhSe0UzjmejffjvX3qYQHAWaffO6IeYkCpWvdsVQ8LAM6KXPlYO4VzjifjvXN8Uj0qADhr1/VG9QgDytX3993qcQHAWXOPe7WTOOt4Lt6jiQTXZQDDbWi7y3UZ+NrNnbVcnwEMFz55yJPXZzwX75eeDKqHBQBn/eOD0+rxBVSq/e1t6nEBwFnRzxq003jZeCre2ekOmI+d7jAJu98B83lt97un4p2d7oD52OkOk7S8tUU9LAA4a/riGe1EThvPxDsPqQLm4yFVmKj34C71uADgrNnuLu1UXhxPxHs0kZC9D3rUwwKAcza03ZVPDr6tHlqA3W7urFUPCwDOCp88pJ3Li+OJeG8cHFIPCwDOOnT+Q/XIApxy/9031eMCgLNm7rRqJ7OIeCDeeZMqYD7epArTsToSMJ9XVkeqxzurIQHzsRoSQcDqSMB8XlgdqRrvPeFp9agA4KwdTZ+rRxXgFlZHAubTXh2pGu+shgTMx2pIBEnz7s3qYQHAWVPn3tfMZ714ZzUkYD5WQyKIWB0JmE9zdaRavLMaEjAfqyERRKyOBMynuTpSJd45dQfMx6k7gozTd8B8Wqfvrsc7L2QCzMcLmRB0nL4D5tM6fXc93ttHxtTDAoCz3m64rB5PgDZO3wHzaZy+uxrvnLoD5uPUHVjA6TtgPo3Td1fj/fbQiHpYAHDWuxcvqkcT4BUPD+xUjwsAzop3futmTrsX79FEQnbce6geFgCcs6Htrlzav0s9mACv4PQdMJ/bp++uxTun7oD5OHUHlrv/7pvqcQHAWTN3Wt1KanfinVN3wHycugPZcfoOmM/N03dX4r1xcEg9LAA469D5D9UjCfAqTt8B87l1+u54vHPqDpiPU3cgP07fAfO5dfrueLyz1x0wH3vdgcLYPAOYz43NM47HO3vdAfOx1x0ojNN3wHxunL47Gu+d45PqUQHAWbuuN6pHEeAXvHUVMJ/Tb111NN7rux+phwUAZ3145KB6EAF+0bx7s3pYAHDW1Ln3ncxr5+K9JzytHhUAnLWj6XP1GAL8pr/+LfW4AOCsxGC/U4ntXLwf7+1TDwsAzjr93hH1EAL8pnXPVvWwAOCsyJWPnUpsZ+J9NB6XUMd99bAA4JxQS5tc3bNNPYQAPxo+slc9LgA4KxmedCKznYl3XsoEmI+XMgHlu7tvu3pYAHBWtLnRicy2P96jiQSn7oDhNrTd5dQdqBCn74D5nDh9tz3eOXUHzMepO1C5++++qR4WAJw1c6fV7tS2N96jiYTsuPdQPSwAOGdD2125tH+XevgAfsdLmwDzOfHSJlvjnZcyAebjpUyAfXhpE2A+u1/aZGu8sx4SMB/rIQH7tLy1RT0sADhr+uIZO3PbvngfjcfVowKAs0ItbeqxA5iGB1cB89n54Kpt8c6DqoD5eFAVsN/3++vUwwKAs2Ktt+xKbvvinQdVAfPxoCpgPx5cBcxn54OrtsQ7D6oC5uNBVcA5PLgKmM+uB1dtiXceVAXMx4OqgHNa92xVDwsAzopc+diO7K483nmjKmA+3qgKOI8HVwHz2fHgasXxzoOqgPl4UBVwHm9cBcxnxxtXK453HlQFzMeDqoDzeHAVMJ8dD65WFO88qAqYjwdVAffw4CpgvkofXK0o3i89GVQPCwDO+scHp9WDBgiKu/u2q4cFAGdFmxt14j2aSHBlBjDchra7XJkBXMTVGcB8lV6dKTveuTIDmI8rM4D7uDoDmK+SqzNlxzu73QHzsdsdcF/729vUwwKAs6KfNbgb71yZAczHlRlAB1dnAPNVcnWmrHjnygxgPq7MAHq4OgOYr9yrM2XFO1dmAPNxZQbQw9UZwHzlXp0pOd6jiYSEOu6rhwUA52xouytX92xTDxggqG7urJWxo2+rxwUA54RPHpL5+Izz8c6VGcB8XJkB9HF1BjBfOVdnSo53rswUa1gGLL9uA09zRNJARKbmrb/CSfl19IlsfPbtNyOWb5qPy52H2T9P2sdFhnP/uO72yIe/Tskv8YTEkkv/4GQyIeGZqHQ9/Um23V3+/c6HE5Z/QEyas3zM8fG5tN8rycjw4s9jyX1pjlo+aGZc9pfw61Xw517UzElXbwnffz4pscSs/DI5Iv97r7i/daru+UXuTs7IeCIp1l+5ZDIh0fiMPBz9RY5958zPxw5cmQH0efLqzKlLMtP3VJLRGZGk5cvQbEyS430y2/xBju/bnva1MNGR/fNPtf8s89bPK7OS7LlaxOco7vNn1TFk+Z5DMlPyr8thiXT0SiIckfk5yw8+OSvz06My9/AzmT7hgX938KRyrs6UFO9cmSlF4Rjd+GNYJvKEe7aQm40My/ZCwZcj3nc9CcuvSSk4ycSM3H30IP37D0YtX6cT8kNf5ufvlTuZf/OTjMjlZT+Op/LI8mOYmnhS9K9XLo7Hu3Xm5+TRwA+5fzx3H0nz9Fza/4jk+1y9gz3L/oCjHe9cmQG8wXNXZ24+kORsoa9HSZkfbpepZd+/iLi+2Zsn3At9DqV4P3FVZicL/qKIxH+RmfMe+HcIzynn6kxJ8c6VmVLkj9Hl4T4vY+NPigi5pDzqX/4HqELxvvyEv8BkRuq9UbF+eRsZ7U3/Z2R8+8JkifwfJmUi7edS3K9XPq7Gu4jI/Kx0/ZjlD7F3n8j38VJ+kUVEkvJk8KGtP59KcWUG8A7PXJ058X+SKKJRU1/X5h83ZHyOAnG9LNwTknx8tYTPoRHvByX2S9G/KCLTPRLR/vcITyr16kxJ8X7pyaAHotgvcsfoxu5R+SXti9S8TGQJ95whNxuWk3fzfFxmvN8bkicZ/7yp6IRc6emW6judsu7OfdnW/bO0ZZ4YJ2Nysyv1eX6SLsvXqGRkKO2fsfFpTLId6k+O/5T+cb/ELN86I1/dK/zrVUjRV4bK+f53H8renp+lLTKX/vObm5KzaZ/nfsbVIpHEbFTafuqTnd9ZPtejYXkYS6R/rviE/N3Gn0+l/vHBafVgAbDg7r7t6mExeWx/RuDOSrL3pkTOHnz27Ydl6vPO9FP5uZ8llvY58sT11e8zTvSTMt+XGe4FPodGvJ9ol4Tli/n82EOJXTm2+O3h89dkdiztF0USbR74dwnPiTY3SilTUrzzYqZS5IjRrmEZKDLcl4Wc5fuMjD4qOkDPTibSvm/uf959OTk+mxaW05P9i99+ecryLXNhOWn5vtZvi85Z4nTxTvuCtMCdnZSjhX69iuBovFt+bdJ+/pKUvgHL6fvDCRmzfOtMZFh25fxn/iA3IwmZeXb3/UznA1t/PpXixUyAd3jlhU2Rvumlr0vRRxLN9nHtg9b/9ZC5z6zfniOuz7dnnOjnCvc8n6PgtxVQbrx/1itLf9cakbmbWT7mxJeSsDwONt+X+TcSQOkvbCo63gciMQ8EsZ9kidGuX+TRnPVaRf5wXxZy1pmfka+6cnxcWvANyA/Wr2jLTowzPZK7ccvHJ6bk/LNvSz81j8udB9n+GUl59NR6hcZ6uv5Yvrd8kY6GB/L/ehX5a+1OvHfKugfjMmL50Nmpp4vflvawbjIi17I80OvWz6cSm2+1qMcKgHTDR/aqx8XUg1HLF6akzA93pp0yF5Ylrs9/KYlY+qFI7nDP8TmK+rYCyo33c9+n/y1q7BeZbflYpng4FWVIhiel2Ck63m8PjSiGsB9lxOgvT6RrNv0+9Fxk+Nm1lSJDbi4hlrMPmYkMLT68mjP4MoJz6QHR3I6OW49BZuX7H559W9p99Xl5Mvjs/98blsXfcvMxuXn3oXwVW/q4gafPTqjv/io/S5b/f7ZfLy/Ge8bVoaW/OUh/WDf9DyWl04z3dy9eVA8VAOkeHtipHhaT59rTTpAXZ25GkuMDMvewRaLnD+f5HBlxfe+qzE1nXLb89d8Szvvj8Fi8H3tPZkay/KIk52R+elQSfZ0y8/mJAj8nYEG889ss/4Fln6LjnRWRpUqP0eR8lgcZ86x+zB5yv2Zc3UjID3338wffj2GZsnxTUVH81HrCbn2oNP0UP/UHgf2jlqP62Khsz/j/LZ5Q903J0pZI64n88l8vJx9YzbyHX3wsZ6y5nA3L8Tudsu7OE7lv+fo9NFzZ9bJKfz6VYEUk4D0tb21RD4vJY9nWOGZOUiQyLLNfZ1sX2Z7xTFWWT5SckNnL+X4MXov3/Vn+9iDLzE1JoreZdZHIa/rimfy/jyxTVLyzIrIc6TGaa5Iz42kPK+YNuciwrOv6VX5O2627EJA5AzQtxMuJd+v3uS83I5Y/hMRGZXvG/29xC431NP7Z1Zu0yF8M3+y/Xt6M94yPXfw5FPFjz/g1TZ/Ktt/YFe+siAS8yzMrIy82y+zIlGTdULA42a6/tBe3Qjf8QKZz/vM9GO/H9svkiQ8k1jucvuM920z3SpSARx7FrowsKt5ZEVmObPE+LxPhQWlOOz2fl6Hh3HvDs4XlruEZy9fNhYdXcwZo2ml3pSfvGQGejMjltL3t1gi1ntLPSVdv+qm19b54tl8vb8Z7cSfvE+OPC/yaZo434p0VkYB3eWZlZMqpExJpaZPZ/mFJxrLdp5mVRNtBy/fJFu9JmR9olnjausWkJB/8b45/rkfjfdFhmbpxU2Z6+yQRjmb9A878L/+n/+8OnlXsysii4r1xcMiWOAiWzHhfCPdddzplXdeoDFlv0SRj0tyV/fNkD8uf5Hvr/flkTH6eyfZxnRn31Iu7857+plTLnfc7nRnXcObk/q+WPxxYHm5ddyd9s8zI6HDalZuff8n8mxw/33m33vHP8WbZcuPdxTvvh85/qB4oKEFdSBrr/kcad2xasn3jM28s2fa3BVvXLZf6tm1/s3yfjUtSn7fuf/R/vgHnmZWRuZz6SGIPf0m/VjPcZvmYzHhPyvzAFwsvczr/ffotmrlfJZ71hUZej/dMh2W6pTP9Wk3yFxs/P0xT7MrIouKdFZHlSI/RyPQvaasD/z4aT3+zdPTXrKsFc4Xcxr6ptIdX06bAtpnzeTeh9MtDa7tnBHnmG1Kn55Y++bLT9P6ILLbu7NzSNZq0TTXZf708Ge8ZL6Ky/nz/Pmqp+oxNQFlZrxV5JN5ZEanIGuKp4N66Thq3rJHGLWvkRu1f5EbNn+VGzR/lRvVrciP0B7kRWq2j+rWFH0ftXxZsfl0at1Yt2Pa3pfAn+G2lujIybatKUhIdB3N+bGzAcpIU6bW8lCg9rueHvkx7C+t0j/WYSURG75T4lla34/09iY9bvttIe+6P/b+fLCslM1doAkuKXRlZMN5ZEVmuAjF6d0B+SPubxqQMPF1+fSZ3yGXuHc/1cVn2vE/059hyk3/P+4L0U2br503fHtMp6+4Oy0C2F44u+wNBEb9eebi15/3khPVfWMae94y/TZmJjcqhfH9IyvgbDO14Z0WkC+pCS3H+LMwXg1wzxt2IfWvkpwKfuC+Z3srIBpmzfl3KeS89Y/tK2scViOsT/5K5tP9tmZVER+b1GS/Fe8bu+zwP206lff4Jmb2kH4nwrmJWRhaMd1ZElqtwjG7sj0jaownJqHx2L/1j8r85NfOFTzk+LvMhV5mXaGxK/vUo9YbVB7Kz5xfpynzzZ47rPOmrJFOTuT2mU3KFfubbWYv99crF6Xiv7nwi/5qMp/+7WvbAbWbciyTnYtL19EnGG1Z/kbtTcYmm/aFGP95ZEWmTutBCmAYpzu2O++0b9f89epTmysjp3rD1q5vMT/TKzI3UGsSDMnXhmsSHrQ8Ficz3N1o+RxFx3RTRDyIAACAASURBVPazpH1pnP1FZs7tL/JzKFybufww423ZYzL373/K1Kln3372tEQ7M64Sxfqyv+AKeKaYlZEF450VkeUqJkZ/kK9i6UfTM1NP0+5LFwq59IdX83zcQESmsp2C55r5hDzJ8jcB6+50LnsIduEHnv4m1ZTtw8ufnM6+SrG47TxLE5Ob2X6NihzrQ54lf//5Wen6Mcv2pbtP5M5MgW0DWSY5Ny2X7+X4d17kVPrQKisiS5R2il5liXQPxLApnkX94mn9jk36/96Vtb+9TS8qlp2MF5jZIZlJu7deTFz/r8TH07+Gpj/gWXy8Fx5LpKfFexGzeEXmoMQGSvpFyfK3CUC66GcNBX8nFYx37rs7Ge+dsq53UibSojopj/qXwrDwKWzGw6s5P65Tdj0Jy1CicMEnEzPS9ST3Bpxs12FyxmPGS6KWPQCb49er8CjF+/yc9A7k+7XpkcapueL+R2R+TgZGB+XtjOs1GvHOffc8lp2mc5KuquaPgT2lV733fmy/TF68I4l4EQcUs+MyezPzXnyRJ+Of9WTskrdurfFavO+XyRMfSDzLIdXymZVkT763xwILirn3njfeue9eiWKvgdxP28oiImkPlRZzhWLjj9aHH3N/3EJcPpT/fRqWn2bmJJZcKvBkMiHhmah0DQ0si8nl0t8ouvCyqFwfm7GhJet99+W/XoXHxXifT0psNi4/jQ/Lse8K/do8+3fyYEBuj0dlZDYh1j9bJZIJGY9Nyd2Bn2Rbjl9nt+Od++7ZYj11ok6o+0LtXxYe7t3+xsK/P+3fQw4aPLxHNy5OfCDRh32SnI6lR3ZyVuanR2Xu4U2ZPpXt+xZ7rSXLaXbsJ4mdKPQ5lOL92Y95urlT5sbDMj+b9iOU+ZmwJPs7JdaQ7+2zQLrEyHDe34J545377oD5An/ffccmady6Tm5sfp2rL6aofu3Z6fw6467baN57B+COQvfe88b7uceZm0YAmObEyePqQaIS6zV/Fk7VAyR1f97nMa967x2AKwrde88b79x3B8xn/H33xTvrVZys45k/LF2z0f79WSL1e+8AHFfo3nvOeI8mEupRAcBZG9ruqseIIxZP17mzjiL47FReb987ALfk2/eeM947xyfVwwKAs3Zdb1QPEVtwug7beP9UnnvvgPny3XvPGe+Ng9lepAPAJIfOf6geIpUG+43Nrwun63BM7V8W9sxr/363uLtvu3pYAHBWtLmx9Hjn5UyA+Xz3cqbUCfuWNUKww3W1f/HEiTz33gHz5bv3njXeo4mEhDqyvEESgDE2tN2Vq3u2qYcIwQ5f2vy6asiPHX1bPS4AOGs+nv0FYFnjvSc8rR4WAJy1o+lz/TDPh2CHTyzckXf3ba/99W+phwUAZyUG+4uPd17OBJjPky9nqgvx0Cn8q/q1hZCv+x/H/1u5/+6b6mEBwFkzd1qLj3dezgSYzzMvZ0o9eFr7F+GUHcZw+EFXXtYEmC/Xy5qyxjsvZwLMp/5yprr/4ZQdAfAHR07jeWgVMF+uh1azxjsPqwLmU3lYNXXKXvNn4ZQdgWPzaTwPrQLmy/bQ6rJ4H4jE1KMCgLM232pxP9q3VsmN6tf0AwrwgMYtayr+72rw8B71sADgrMTIcOF4bx8ZUw8LAM56u+GyS9H+P2yMAfKo5EoNb1oFzJftTavL4p03qwLmc/zNqqx5BEpT+5eS101+v79OPSwAOCvWeqtwvPNmVcB8jr1ZdftGHkAFKlHz56LvxbNxBjBfto0zy+KdTTOA+WzdNFMXksZtfyPaATvV/LFgxLNxBjBfto0zafEeTSTUowKAsza03bUv2nkIFXBcvodbh4/sVY8LAM5Khidzx3tPeFo9LAA4a0fT5zZE+zqiHXBZ49Z1y/577K9/Sz0sADgrMdifO95vD42ohwUAZ7178SLRDvjWH9Ku07BxBjBf5saZtHg/97hfPSwAOOvEyeOlR/v2N7jTDnhJ9WvSuO1vPLQKBEDmQ6tp8c6mGcB8RW+aWXwbKtEOeNVXNatl4p1N6nEBwDmRKx/njnc2zQDmK2rTDNEO+EJTaJWM1T4vY9tfJuIBQ2VunEmLd+2oAOA8oh0wy3DtbxYCPhXx9dvVYwOAvebjM8vjfTQeV48KAM4KtbTlviLDG1EBX+qvWbEU78+M7/6jTB7mYVbAFImR4eXxzppIwHzL1kQS7YDv9dW8sCzeFyN+z1/VowNA5azrIhfjvX1kTD0sADjr7YbLXJEBDPOg5nc5432s9nkZ2/oS9+EBn7Oui1yMd3a8A+Z79+LFhWiv/Yt6cACwx73q/8wf75b78FylAfxp5k7r8nhnxztgtqr2Dnn/8C7higxglrbq/you3q1XaY7uUY8RAMWz7npfjHd2vAPmqvqqRdZcOSEn97yhHhoA7HU7tLKkeB+rfV7GNq/gKg3gI9MXzyyPd3a8A+apau+QNY3n5fVLR+T1S0fkn1v/rB4aAOy1uOu9HFylAXzBuut9Md61IwOAvapu35Q1DccWw/31S0fUIwOAM9J2vZdhYt/f1OMEQH6pXe/PseMdMEtV69dpp+0pGz86oB4YAJyRbdc7p/CAWVK73p8TERmIxNSDA0Blqto7ZO3NhmWn7SnVZ/epBwYAZ+Tb9V4qdsMD3pTa9f4cL2gC/K/qqxZZc+101mhP2XJ6j3pgAHBGd81vbYv31Cn8RP129VgBsGS2u2sp3nlBE+BPhU7brd56r049MAA4o+CLmjiFB3wv9aKm53hBE+BPVa1fFzxtt9p3dJt6YABwRtEvauIUHvCt1IuanhMRaRwcUg8RAMVbe6uxqNN2q4P1teqBAcAZHdW/dy7e2UgDeEKs9dZSvPN2VcAfMve2l+K9/ZvUAwOAM0p9y2olp/BspAF0pN6y+hxvVwX8IfWW1HLC/fVLR3i7KmAw1+K99nnezgooSYv3+u5H6mECILvUQ6nlRnvKB7vWqQcGAGfcDq10L955mBVQMX3xzFK8733Qox4oAJYr9aHUfM7XrVEPDADOaAqtcj3eU9doeJgVcEf45KGleN9x76F6pABIV85Dqfn8c+uf1QMDgDPU4v0ZHmYFnJcW79qRAmBJVXuHrGm6aFu0p2jHBQBnDdf+RjXgx3euVo8bwHTz8Rl5LppIqMcKgAVVrV/LmutnbQ/39Rfq1cMCgLO04z11jYZtNIBz5uMz8txoPK4eLACebZOx8ZqM1caPDqiHBQBn9des0I/31DWaA9XqkQOYKDEyLM8NRGLq0QIE3dovrjkW7q9fOiLVZ/ephwUAZ/XVvKAe7WkBv7dKPXQA0yQG+4l3QFMlL10i3gFYeS3ex2qfl7G6leqxA5iEeAcUVbV+XdFLl4h3AFaejPfa52Vs60uskwRskhjsl+d6wtPqEQMETVVLs6PXZDJtOb1HPSwAOKu35kX9UM93jYZ78EDF5h73Eu+A2+ze3068A7gR8n68j9VyDx6o1NzjXnmuc3xSPWaAIKhq75C1NxtcjfaUuhO71MMCgLO6a36rHufFYB88UL7Z7i7iHXCDWw+mEu9AcPkl3sdqn1/YB++BEAL8Zra7S55rHxlTDxvAZFVt3zjy4qVSvPVenXpYAHDWg5rf6Ud5qQHPC52AksQ7vyXeASe5uVGGeAeCzXfxXvu8jG1ewSYaoATEO+AgJ9+YSrwDyOTLeH+GTTRAceKd38pzt4dG1CMHMI3GRpl89h3dph4WAJx1r/o/1SO8ooDf9zf1MAK8buZOK/EO2G3tF9fUY514B4LH7/E+VssqSaAQ4h2w2Zqmi+qhTrwDwWRCvI/VPi9jdSvVAwnwKuIdsElVe4dnw514B4LBmHgn4IGciHfABl4Pd+IdCAaj4p2AB7KaudPKthmgEtovXyoW22YA8/l52wwBDxSHVZFABfwS7sQ7EAxGxnvt87yNFbCId34rz3WOT6pHEOA3fgr31y8dkboTu9TDAoCzumt+qx/aTgb80T3q4QRom+3uIt6BUvkt3Il3IBiMjncCHpDJY8Q7ULKq9g5Zc+20eowT7wAyGR/vtc/L2NaXCHgE2mx3lzzXE55WDyLAD/wa7q9fOiJbTu9RDwsAzuqteVE/rgl4wFFzj3uJd6AYVe0dsub6WfUIJ94B5BKYeCfgEWBzj3vluYFITD2MAC/z4x33TNVn96mHBQBnBSrea59nCw0CiXgHCjAh3Il3IBj6al7QD2oCHnBUYrCfeAdyMSXciXcgGAIZ77XP8yInBEpisF+eG43H1SMJ8Jqq9g5Z03RRPbrtsvGjA+phAcBZ/TUr9EOagAcclRgZlueiiYR6KAFeY1K4v37piKy/UK8eFgCc9bTmP/QjmoAHHJUMT8pzIqIeSoCXmBbuKdphAcBZw7W/0Q9obQQ8DDcfn1mI91DHffVgArxg7RfX1CPbKZdrX1OPCwDOUQ9njxjf81f1wAKcIiIL8b73QY96NAHa1t5qVA9sJ52vW6MeFwCc8UXoVfVo9pKJdzapRxZgt6lz7y/Fe333I/VwAjRV3b4paxqOqQe2kz7YtU49MAA443ZopXowe83EgWr12ALsNH3xzFK8H+/tU48nQEtV69fGh/vrl47IyT1vqAcGAGd8GXpFPZa9aKJ+u3pwAXaJXPl4Kd4vPRlUDyhAQ1XbN7Lmygn1sHbDkQMh9cAA4Iw71S+rh7InbV4hk4d3qkcXYIdocyPxjmCrau+QNdfPqkc18Q6gUh3Vv9cPZa/a+pJMHt2jHl5ApWKtt5bivXFwSD2kADeZ9PbUYh2sr1UPDADOIN4LYIUkDJAW753jk+oxBbhp7c0G9Zh2W92JXeqBAcAZ3TW/1Q9kjxvfuVo9voBKzHZ3Ee8IJtNXQhLvQPD01ryoHsd+wA54+Nnc496leB+IxNSDCnBD1e2b6hGtpfrsPvXAAOAM4r14rJCEX6XFezSRUI8qwGlBWQmZy/oL9eqBAcAZT2v+Qz2K/YQVkvCjZHhyKd5FRD2sACdVtXfImmun1QNam3ZgAHAG8V6izSvYQAPfWRbvO+49VA8swClB2yyTyz+3/lk9MgDY64vQq/ox7EdsoIGPTJ17P5XsS/Fe3/1IPbAAJwT1AdVsPti1Tj00ANjrdmilfgj71MTeKvUoA4oxffHM8njnRU0wUVVLc6DvuWdy/0VNf5KvLrbIr8OjMhufW/zCI4kZmZ0YlF+/OSNf7yj8eZrq/1f6fxiUWDQqiWTqkyQlEZuUSP938uPZDdKU4/t++2BClk3sgXRl/fg6+Xl0+YfLz9eXPqb5pywfkD7JeERmJ57I4LXty39cRXz/zJl5UJ//51Nowt/Jt6HV8uPPpX7HCRk6k+vHnpRIx1vZ/52lfdxP8qPtvz+uy2SZvwbaoe0E3q5aYcDzACt8IPV2VRFLvPOiJpimqu0bwj2Dqy9q2n9Ohn6NyHyhqEpMymhTTY7PUyP3HwxJomCZJWX213b5PkvoZY/dKfn1kyz/vD3NMp3t05cY79YfV+zB0fSANybeRWT2J/lxT5nxXtHvD+Ldihc0VWjzCh5gheelXtAkYol3dr3DJFXtHbLm+ln1WPYa13a9778uE7FktoTKPslxGTr3p2Xh3t0XLhx3lpmf7pHu/cXEe3oQpzQ1/5T9n1d2vIuIzMjYjT9V8P09HO8ikuj7pMDfLmSJ94p/fxDvVrygyQZbX1KPMyCf1AuaRCzx3hOeVg8uwC5BfINqMbac3uNCTGyUH3+etZaXzP7aJT9+FJKbodVyI/QnufXeGel/Milp+TbeLm2Wz3Pri8fpJ+7JsIS/vyB39q1d+JgtG+Tfn7bI+NSc9aMk8fN1+b888T6ffPZPHf1aWjN+7A/7nv24k8n0iM8Z75lh+ie5dfCY9A2k/6Fj/ufrS4Fb9JWS4qX9HPNEalq8W39Oxcr6B48JGc78g1fen6Mdvz/S432yWT+gNbHj3SY8wAoPS+14F7HEO7veYQoeUM3NlV3vn3SJNc0yY3rJn6Srd0ISE4Py6/cX5LtUlIdWy43Qcfk1Yu27bCfzz2w5KkOT1sxLvxKTGe/Tw0+f/V9P5UnalY9PZOzZDzwxOiwz1u9UdLynvCWD49Z/6PfSUdL3L41uvIvMj36d9gevvD9HW35/EO9WrIm0z8S+v6lHGpBNak2kiCXeRdj1Dv8L+ouYiuF0SHT1Wqt7SPr3l/F5Lj1IC7zZH47n//hj7RKzfnzvqcVvy4z3yQffPQvzpEw2/ynrPzP88PsK4z3ziorl4wyMd5GkTP+7JsfHpf8cbfn9QbynId5tDnjuv8ODcsY7u97hZ7yIqTjO7nrP2NYy+a18U8bnae0YtnySsAyfK/R93pFfJrP/c5fFe7PlhL3vk8XPsfRxw/LzmYwHV0uO94y/ObAGtTHxPiWz1p9j/LH07sn2cdafoz2/P4j3Jex4d8DmFeqhBlhZd7yLZMQ7u97hZ9xzL46zu96PyrC1essJxNBq6XgYLjlw08J0tkcePvv/p8f7hAyd+ZM8fpr5cZaojD2QrswHIouO97Vy++QZGfwlfYtK4sk/c9x5L2KKeNCyrHgvYpY91Jvxc398oyftuYTZ3lMLP8+cv0b2/P4o/YHVjAdvDcKOd2eM71ytHmxAinXHu0hGvLPrHX5V1dKsHsV+4eyu9zzRW4KcV07K+D7L4916sh+RkUur01ZELjxcWmy8FzHJcfmlwMaWvOPheP8xVCOPn1ovOD2L5Jzxbs/vD+J9CTvencP+d3iFdce7SEa8s+sdflTV3sE99xI4u+v9lIxYL5+XGWfp96LtPnlfnXa/feZBfdqKyEhHXf7ILCW+kxGZaM7YUW5UvK+WG/ubZdryvPD86NfSljPe7fn9QbwvYce7gzavkMnDO9XDDbDueBfJiHd2vcOP1jSeVw9iP3F213vuu+el+KbLuqqlmDvv9TIUzv7PzRrvoSsykQrO0a/lp77ZjH+W5dszI7NgfM9JIjopkf526T66dvmP1Zg775a/3egat1wTmpXw06EcP0d7fn9w530JayIdxvpIeIB1TaRIRryzLhJ+w1rI0jm9LjL91HxUBo+V8Xkyt82k7lLnkrF+MPe2mdR6yI3yZPGZ2IjMpk6DF0/sM/4wUMa2mZwMjPcbW07JiPVfe9rk2zZT5u8P4n0Rm2acx/pIaLNumhHJiHcRNs7AP1gLWT5HN86UsMe748GoJCLDMvHgpnS9t8ES6Mv3vA9/nOUUO7S6xD3vue7CP5vhZrkVWi3Ee+k/9qaMh1dz/hxt+f1BvN8IrZam0Cr1sA0K1kdCS/jkoWVfVZfFOxtn4AdV7R2y5vpZ9Qj2K2c3ztTIk2FrTCdl9tfvpHsxvnK8QTPyQLq2LH2e//uyP+MNqxGZ/uHa0st6doTkTuN3Mh1L+yySeNqU5w2rlpDMEpuxrneefT/ivfQfe+abU3N9nB2/P4j3G6HV8mXoFfWoDYytL6lHHIIpcuXjZV9Vl8U7G2fgB2u/uKYewH7m7MaZ1XJj/3WZyIjq/DMjE19szPg8NdLdF05buVho5mOP5ceMl/7kjPctTRJO+97PNs+EVot78V7kFHho1akHVkUyHlot9HPPeHg198dV+vuj1AdWRUx8aJWHVd3F+khoyHxYVSRLvPPQKryu6qsWrstUyNmHVlOBdk5+HZ8r3FSJSRn9fHuOO+01cv/BU5kt2HkLp7f3s7ytMy1sk4+ld/HbMl4YlPxJflw82bXeiRfivYSfe/rDq3l+jSr6/UG83witlu6a36oHbdBMHNysHnMIltnurmVfzZbFOw+twst4i6o9nH5odcla+frTFvl1eFTmrAWemJHZiUH59fsLcmdH4c/T9NZh+fHBI4lMRSWx+GmSkohNSqT/O+m7mCv+84dt2sOTo19La67QJd6L/7lvOSrDaX+lke/XqNzfH8T7jRCbZlTw9lW4LHPTjAjxDp/huozf4h2AU9g0o2N8z1/Vgw7BkblpJmu8i4jsfdCjHmlAJrbL2Ot83Rr1+ABQntuhleoRG2Rsn4Ebpi+eyfr3iFnjnYdW4UVsl7GX4w+tAnBMW/V/qQdsoLF9Bi6IftZQfLw3Dg6phxpgxcuY7HewvlY9QACUh00z+nh5E5yWbdNMznhn4wy8pKrtG67LOMCVjTMAHMHDqt4weXineuDBXNkeVs0Z7zy0Ci9Z03hePXRNxEOrgH/xsKpH1K1UDzyYK9vDqjnjXYSHVuENVS3N6pFrMh5aBfyHh1W9ZeJAtXrkwTy5HlbNG+88tAptVe0dXJdxGA+tAv5zp/pl9WCFxeYVXJ+B7aLNjaXHO/feoW3tzQb1uDUd994B/+HNqt4zvnO1euzBLNnerFow3rn3Dk3sdHcH994B/+G+uzex+x12ynXfPW+8i4jsuPdQPeIQTOx0d88/t/5ZPUYAFKcptEo9UpHD9pfVgw9mCJ88lC/P88c7996hgYdU3cW9d8A/eDmTt028s0k9/OB/uV7OVFS8t4+MqYccgqWqvUPWXDutHrRB8tZ7depBAqA496r/Uz1QkcfmFerhB/+budNafrxz7x1uW/vFNfWYDRruvQP+wcuZvG9ib5V6/MHfcr2cqah4FxEJddxXDzoEA29S1XO59jX1KAGQX1NolQzX/kY9TlEAqyNRgfDJQzIfn6ks3uu7H6lHHYKB1ZB6Pti1Tj1MAOT3ZegV/TBFUVgdiXJFrnxcKM0Lx3vj4JB61MF8VV+1qAdskB2sr1UPEwD5cd/dX1gdiXIUuu9eVLxz7x1uYDWkLu69A97XV/OCepCiBFtfUg9B+E9isL/yeBdh3zucxWpIb2DfO+Bd7Hf3J1ZHohSF9ruXFO/se4eTWA3pDex7B7yL/e4+xepIlKDQfveS4r1zfFI98GAmTt29o+7ELvVAAZAdKyL9i9N3FKvQisiS4p1773ACL2TyFu69A971tOY/1CMUZeL0HUVKhifti3cRVkbCflW3b6oHK9KxMhLwntuhlfoBiopw+o5Cpi+eKTbJi493VkbCTpy6exMrIwHvYUWkATh9RwHFrIgsOd65OgM7rb3VqB6qWI6rM4D3sCLSDBP7/qYeiPCuYlZElhzvIqyMhD2q2jtkzZUT6qGK7FgZCXgHKyINwuk7cih2RWRZ8c7KSNiBU3dvY2Uk4B2siDTLxN4q9VCE9xS7IrKseGdlJCrFqbv3sTIS8A5WRBqG03dkUeyKyLLinXvvqNTaL66pxyny49474A1NoVWsiDQQp++wCp88VPSKyLLiXUTk3ON+9QCEP3Hq7h/v7d+kHi5A0HFlxlCcvsOi1CszZcU7V2dQLva6+wdXZwB9XJkxF5tnkFLqlZmy4p2rMygXe939g6szgC6uzBiO03ccK+/KTFnxLsLVGZSuqqVZPUhRGq7OAHq4MmM+3rqKcq7MlB3vXJ1BqdZcP6seoygNV2cAPVyZCYCtL6nHI3SVc2Wm7HiPJhIS6rivHoTwh6qvWtRDFKVbf6FeLte+ph4xQNA0hVbJcO1v9OMSjps4uFk9IKEjfPKQzMdn3It3Ea7OoHhrGs+rhyjKw9UZwH1cmQmQupXqEQkd5V6ZqSjeuTqDYlS1fSNrGo6pRyjKw9UZwH1cmQmWycM71UMS7iv3ykxF8S4iXJ1BQbyUyf+4OgO4hyszwTO++4/qIQl3VXJlpuJ45+oM8qlq7+DU3QBcnQHcw5WZYOL0PVgquTJTcbz3hKfVAxHexam7Gbac3qMeNEBQcGUmmCb2VqkHJdxTyZWZiuNdRGTHvYfqkQjvqWrvkDVXTqiHJ+zxz61/Vo8awHRcmQkwXtoUGJVembEl3i89GVQPRXgPL2Uyy5EDIfWwAUx3r/o/9SMSanhpUzDM3GmtNL0rj/doIqEeivAe1kOaZf2FevWwAUzXX7NCPSChaPvL6mEJ5yVGhvXjXYQHV5Guqu0b9diE/XhwFXAOD6pirJYHV01X6YOqqbEl3tn5DiseVDUTO98B5/CgKsZqn5fxPX9VD0w4p9IHVVNjS7yL8OAqlvCgqrl4cBWwHw+qYhEPrhrLjgdVU2NbvPPgKtbd4UFV0/HgKmC/jurf60cjPIMHV80Ua71lV3LbF+88uIp1d3hQ1XQ8uArYr6/mBfVghIfUrVQPTdgvMdhvV3LbF+8iIvXdj9TjEXp4o2owfLBrnXrsAKb4MvSKfizCc3hw1SyRKx/bmdv2xnv7yJh6QEIPD6oGw1vv1akHD2CK7prfqocivIc3rppltrvLzty2N95FeHA1yHhQNTh4cBWoHA+qIiceXDWGnQ+qpsb2eOfB1WDiQdVg4cFVoHK8URX58OCqGex4o2rm2B7vPLgaTGtvNqgHJdzDg6tAZZpCq+RpzX+oByK8a3z3H9XDE5UJnzwkyfCk3altf7yL8MbVoKlq7+DKTADxxlWgfLxRFQVxdcb37HqjauY4Eu+cvgcLV2aCidN3oHysh0QxuDrjb3auh7SOI/Euwul7kLDbPbg4fQdKx6k7ijW+c7V6gKI8Tp26izgY7wORmHpUwnlcmQm26rP71EMI8JvemhfVoxA+wdUZ35p73OtUYjsX7yKsjQwCrsyAtZFA8W6HVuoHIXyFqzP+M33xjJN57Wy889Im83FlBry0CSgeL2VCqbg64z92v5QpcxyNdxFO301W1d4haxqOqccj9HH6DhT2RehVXsqE0m1eIZNH96gHKYozde5921/KlDmOxzun7+biygxSOH0HCuOlTCgXV2f8w4mXMmWO4/EeTSQ4fTcUV2aQsv5CPafvQB5NoVWcuqNsXJ3xh/DJQ46fuou4EO8iIo2DQ+qhCXtxZQaZDtbXqgcS4FWcuqMiXJ3xBTdO3UVcindO383DlRlk4vQdyI5Td9iBqzPe5tapu4hL8S4icntoRD04YZ+1NxvUYxHes+/oNvVQAryGU3fYYXz3H9UDFbm5deou4mK8c/puFl7MhGw4fQfSceoO2/DCJs9y89RdxMV4prVzRQAAIABJREFUF2HzjCmqWr9Wj0R4F5tngCWcusNOk4d3qocqlnPz1F3E5XgXYe+7CdbealQPRHgbp+8Ap+6w38S+v6mHKtK5feouohDvnL77HysiUQin7wCn7nDA9pfVYxXp3D51F1GIdxFO3/2MFZEoFqfvCDJO3eEUVkZ6h8apu4hSvHP67l+siESxOH1HkHHqDqewMtI7NE7dRZTiXYTTd79a+8U19SiEf3D6jiD6IvQqp+5wDCsjvWHq3Psqp+4iivHO6bs/sSISpeD0HUH0oOZ36oEHg7Ey0hPind9qJbRevIuI7H3Qox6jKB4rIlGO83Vr1GMKcAun7nADKyN1aZ66iyjH+0Akph6kKB4rIlGO6rP71IMKcEtfzQvqYQfzsTJSV2KwXzOfdeNdROR4b596lKI4rIhEuU7ueUM9qgCntVX/l3rUIRjGd65WD9igin7WoJ3O+vEeTSTUoxRFxjv33VGm9Rfq1cMKcFJTaJX016xQjzoEBPfeVYRPHpLEyLB2OuvHu4hI4+CQepgiP+67o1IH62vVAwtwCqsh4baJ+u3qMRs0WqshM8cT8R5NJFgd6XHcd0el1l+oZ3UkjMQLmaCBe+/u0nohU7bxRLyLiHSOT6oHKnJb03RRPf7gf3UndqmHFmA3VkNCA/fe3aW5GjJzPBPvIqyO9DLuu8MurI6ESb4MvcKpO3Rw7901kSsfe+bUXcRj8T4aj6tHKparau9QDz6YY+NHB9SDC7ALqyGhiX3v7tBeDZk5nop3EZFzj/vVYxUZ8d7SrB58MMt7+zepRxdQKVZDQhv33p3nhdWQmeO5eI8mEhLquK8erFiy9otr6rEHs6y/UC+Xa19Tjy+gXKyGhBeM7/6jetyazCurITPHc/EuwsOrXsPLmeAEHl6Fn/GQKjyBe++O8tJDqtbxZLyLiNR3P1KPVizcd1/TcEw99GCmD3atU48woFRfhl7Rjzbgmcmje9Qj10SRKx9rp3DO8Wy88+ZVb6j6qkU98GAu3rwKv+G6DLxm4uBm9dA1jVevy6TGs/EuInJ7aEQ9XoOOlzPBafuOblMPMqBYvEkVXjOxt0o9dk3jlTep5hpPx7sIu9+18XImuIHd7/CD26GV7HSH5/CyJntNXzzjqZ3u2cbz8c7ud+V45+VMcAG73+EH7HSHJ/HQqq28ttM923g+3kVELj0ZVI/YoOJhVbjlyIGQepwBuXRU/14/0oAceGjVHrHWW9rJW9T4It5FRHbce6geskFT1fq1etAhWP659c/qkQZk+iL0Ktdl4GkT9dvVw9fvps697/nrMqnxTbz3hKfVYzZoqm7fVI85BMuW03vUQw3I1FvzonqcAfnwptXKzT3u1U7dosc38S7C9Rm38WZVaOD6DLyE6zLwg/E9f1WPXz/zy3WZ1Pgq3kXYPuMm3qwKLWyfgRdwXQZ+wcaZ8vnpukxqfBfvbJ9xMd7ZNAMlbJ+BtqbQKrbLwD/YOFOW8MlDvtgukzm+i3cRXt7khqr2DvWAQ7Dx8iZo4mVM8JvJwzvVY9hvvP4yplzjy3gXEanvfqQeuCar+qpFPd6AD3atU484BM+XoVe4LgPfmTi4WT2G/SRy5WPfXZdJjW/jPZpISKjjvnrkmmrtrUb1cAPWX6iXy7WvqcccgqMptEr6a1aohxhQKjbOFC988pAkRoa1U7bs8W28i4h0jk+qR66p1jRdVA834PVLR6TuxC71oENwPKj5nXqEAeXgodXixTu/1U7YisbX8S4icry3Tz10TcSmGXjJyT1vqEcdzHen+mX1AAPKVrdSPYr9INrcqJ2uFY/v4z2aSPD2VSfinU0z8JD1F+p5+yocxVpI+B4bZwry41rIbOP7eBcRGYjE1GPXNNqxBmSqPrtPPfBgLt6iChNMHt2jHshe5qe3qOYbI+JdhPWRdqpq+0Y91IBsWB8JJ/AWVZhion67eiB7ld/eoppvjIl3Ee6/2xbvrImEh3H/HXa6U/0y12VgDNZFZhdtbjTiukxqjIr3aCIhex/0qMev31XdvqkeaEAu6y/Uy/m6NerRB//jnjtMw7rI5Uy5524do+JdRGQ0HlePX79jxzu8buNHB9TDD/7WFFolfTUvqMcWYKeJvVXqsewl4ZOHJDHYr52mto9x8S4i0hOeVg9gP2PHO/xgy+k96gEI/+qu+a16aAF2Y9d7utnuLu0kdWSMjHcRkUtPBtUj2K/Y8Q6/OHIgpB6B8B8eUIWxtr+sHsxeYdIDqpljbLyLiNR3P1IPYT9ixzv85INd69RjEP7xZegV7rnDXOx6l8lj+yVy5WPj7rlbx+h45wVO5dGOMaAUvMAJxeIBVQRB0He9m/iAauYYHe8ivMCpVOx4hx/xAicU0hRaxYuYEAhB3vUePnnImBcx5Rvj411EpHN8Uj2K/aKq9Wv1EAPKUXdil3ogwrse1PxOPaoANwR513u881vt5HRlAhHvIiLnHverh7Ef8IIm+Nl7+zepRyK8hwdUESQT72xSj2gNJj+gmjmBiXcR3sBaVLzzgib4HG9ghRVvUEXQBPFFTaa9QbXQBCreRdhAUwgvaIIJ2ECDG6HVcju0knBH4ATtRU3TF88EKtxFAhjv0URC9j7oUY9kr1r7xTX18AIqtf5CvZyvW6Mej9DDZhkE1fiev6oHtVuCsFkm2wQu3kVERuNxCXXcVw9lL+LtqjDFxo8OyOXa19QjEu5rCq2S/poV6hEFaAjKW1bDJw9JYmRYOylVJpDxLsIKyZzxzttVYRBWSAYPKyERdEGI96CshMw1gY13EZGe8LR6LHvNmutn1YMLsNOW03vUgxLu6a75rXo8Aaq2v6we106b7e7STkjVCXS8i4jcHhpRD2YvWXPttHpsAXbbd3SbelTCeayEBJ6Xsc0r1OPaSUFaCZlrAh/vIuyAT4v3KyfUQwtwAjvgzUa4A88YHO+E+8IQ78+GgF+gHViAkwh4M7HLHUg3eXSPemjbLWi73PMN8W6ZoL/Eqaq9Qz2uAKfxEiezEO7AcqbFO+GePsR7xgT5JU5Vbd+ohxXgBl7iZIYvQ68Q7kAWE/Xb1YPbLpErHxPuGUO8Z5mgBnxV69fqUQW4hYD3N96eCuQ2cXCzenTbIYhvTy1miPcsE9S3sBLvCBLewupfhDuQnwnxTrjnHuI9xwQx4Il3BA0B7z+EO1CY3+OdcM8/xHueCVrAV33Voh5TgNsIeP+4HVopT2v+Qz2MAK+bOFCtHuCVhHsyPKmdgJ4e4r3ABCngiXcEFQHvfV+EXiXcgSL5Nd6nzr1PuBcxxHsRE5SAr2ppVo8oQAsB712EO1CaiXc2qYc44e7cEO9FThACnnhH0BHw3sNVGaB0fot3rsqUNsR7CWN6wFfdvqkeT4A2At47CHegPBP7/qYe5IS7c0O8lzgmBzzxDiwg4PWxVQYon1/ina0y5Q3xXuaY+CIn4h1Ix4ucCHfAj/wQ74R7+UO8VzCmBfzaW43qsQR4DQHvri9DrxDuQIUm9lapx3k+kSsfE+4VDPFe4Rzv7VOPbuIdcNbJPW+oR20QEO6APbwc74R75UO82zDnHverhzfxDjjrvf2b1OPWZHeqXybcAZt4Nd6jzY2Euw1DvNs0l54Mqsc38Q4468iBkHrkmqij+veEO2AjL8Z7rPUW4W7TEO82TuPgkHqAE++Asw7W16rHrknuVf+neugApvFavM/cadVONKOGeLd5esLT6hFeLrbNAMXZcnqPevT6XVNolXTX/FY9cgATeWXbTPjkIZnt7tJOM+OGeHdgBiIxCXXcV49x4h1wTvXZfXK59jX1CPajptAq6a15UT1wAFN5Id7DJw/J3ONe7SQzcoh3h2Y0Hvfdy5yqWprVgwjwk40fHeBlTiXiramA8ybe2aQa7rw11dkh3h2caCLhq13wxDtQuvUX6tkFT7gDnqIZ74S780O8uzB+2QVPvAPlYxd8fm3V/8VGGcAlWvEe/ayBjTIuDPHu0vhhlWTVVy3qAQT4Gasks2MVJOCuiQPVroc7qyDdG+LdxWkfGVMPdOIdcNZb79Wpx7JXNIVWyYOa36mHDBA0bsZ7+OQhiXd+q51YgRri3eUZiMRkx72H6qGeNd5bv1YPH8AE1Wf3yT+3/lk9nrXDnY0ygA634p2NMjpDvCuMVx9kJd4B+wT5QdYvQ6/wYCqgaOLgZsfDPXLlYx5MVRriXXG8dg+eeAfsF7R78NxvB/Q5He/cb9cd4l15vPRG1qq2b9RDBzBREN7IyhtTAe+YqN/u2DUZ3piqP8S7B2YgEvPEC52q2jvUIwcwVfXZfca+0Ol2aKX016xQDxYACyYP77Q93KcvnpHEyLB2MjFCvHtqvLAPXjtwANOZtg/+y9ArXJMBPGby6B7b77dzTcY7Q7x7bBoHh1TjfU3DMfW4AUx3sL5WPbor1RRaJfeq/5NwBzzIzmsyM3daCXePDfHuwdFcJ7nm2mn1sAGCwM/rJFkDCXjY1pdsC3fWQHpziHcPz7nH/e7H+/Wz6lEDBMl7+zepx3gpuCYDeNz2l7kmY/gQ7x4ft9/KuqbxvHrMAEHjh7ey8rZUwCfqVlZ02s7bUr0/xLsPxs2XOq292aAeMkAQefmlTrx0CfCP8d1/LPu0nZcu+WOIdx/N7aER4h0w3L6j29RjPfO0nWsygH+M7/lrWaftXJPxzxDvPhunH2Zd+8U19XgBgs4LD7PeDq3koVTAh0qJ9+mLZ3go1YdDvPt0Lj0ZdCTeq1qa1cMFwIIjB0Iq4X6n+mVO2wGfmnhnU1HhHm1u5LTdp0O8+3icOIUn3gFvcfMUnhWQgP9NHKhmBaThQ7wbMHaewle1fq0eKwCWc/IUvim0itN2wBC54j188hCn7YYM8W7IDERisvdBT+Xx3t6hHikAsqs+u0/O162x/W57X80L6sEBwB6Th3dmvdueGOzXThXGpiHeDRs7NtJoBwqA/OzYSMMmGcBM1nhnk4yZQ7wbOAORWEV74ddcOaEeJwDyqz67r+y98F+GXpH+mhXqkQHAZltfStvbnhgZ1k4SxoEh3g2eck/h11w/qx4mAIpTyik8p+2A4ba/zGl7AIZ4N3yiiYSce9xf2q53XtQE+Mr6C/Xy3v5NBU/beUsqYLbJYxt5S2oAhngPyJTyQCsvagL8KdsDrV+GXuGBVMBwE3tflOmPVsns//tEOzcYF4Z4D9jcHhopuBueXe+Av+07uk0ub/sTV2QA0239jYRPvCKRK3+U6I0/SWLga+3MYFwY4j2gk+8+fNVXLerxAaA8Gz+tl8tXtsrojb9K+MQr+nEBwH5bfyPhYy8vRntKYug77bxgXBjiPcAzEIllvQ/PrnfAn95p2Cu919en/Y/59IU/yOTff6cfGwBsMbH3RZm+8Ie0/85T5qMj2mnBuDDEOyMDkdiyqzTaEQKgeLsa9ss31zZl/R9za8SP17EeEvCr8d0vyNTZV/P+d068B2OId2ZxrPfh2fUOeN/GT+ul6WqtjN74a97/QbcKn3iFiAf8JONeey6x5hrtjGBcGuKdWTa3h0Zky2en1cMEQHblRDsRD/hMkdGeMvPVm9r5wLg0xDuTdWb/3yfSdLVWNn96QD1UACywI9qJeMDjSoz2lPi9U9rpwLg0xDuTdeZ6ri5+QWi6WqseLUCQORHt2SJePVqAICsz2lPY8R6cId6ZrJMY+m7ZFwYiHnCXG9FOxAPKKoz2FNZEBmeIdybrzM9Fc36BIOIBZ1l3tbsV7UQ84LIcu9rLxaaZ4AzxzuScWHNN3i8U3IkH7KVx0l5MxHMnHrCRTSftVrF/rddOBsbFId6ZnDPz7/1FfdEg4oHKvNOw13PRTsQD9prY+6Lt0Z4y8+/92snAuDjEO5NzZv/fJyV98fjm2iY5dflN9RAC/OKdhr3Sde0N9TAvxdTZV3ljK1CCib0vyvRHqxz975KHVYM1xDuTc7I9tFqM3uvriXggh42f1ss7DXul9/p69RCvxPSFPxDxQC5bf7MQ7Rf+4Mp/j4mBr7WTgXFxiHcm5+R7aLUYP19fK5evbFWPJcALUg+h+j3aM0U+/W8JH3tZP5YAL3j2EKpb0b4Y72yaCdQQ70zOqTTerZqu1so7DXvVAwpwmx/us9slfOIVmdj7on5AAS5z8j57Mdg0E6wh3pm8M/PVm7Z+gem9vp7TeBjP1FP2Yk1f+AOn8TCf0il7ppmv3tROBcblId6ZvFPqQ6ul+ObaJk7jYZQgnbIXa+rsq5zGwyjap+yZ4t8e1U4FxuUh3pm8M9dz1fEvPKm78Rs/rVePL6BUQT9lL9bi3fitv1GPL6BkHjllz4ZNM8Eb4p3JO+VunCkX6ybhB6mNMS1XQ5yyl4F1k/CFZxtjpk6t9MwpezY8rBq8Id6ZvGPnQ6ulIuThJQS7Mwh5eIpPgt2Kh1WDN8Q7U3Dsfmi1HIQ8NBDs7iLkocKHwZ7Cw6rBHOKdKThOPrRajparITl6ebd62MFMqWDnwVNdU6dWysQ7L+mHHcz0LNi99OBpOeL3TmknAqMwxDtTcNy+916KlqshOXX5TR52RUU2flovRy/v5oTdo6ZOrVw4kedhV1Ri629k4p2XfHnCngtvVg3mEO9MwdG8916KrmtvyOUrW1k/iaK807B3cUsMwe4f0x+tkvCxl1k/iaJM7H1xcUuMKcFuxX33YA7xzhQ1seYa9S9SpeJUHlacrpuJU3mkMfB0PZfYv9ZrpwGjNMQ7U9R47d57qTiVD57U3XVO14ODU/kASt1dN/h0PRdezhTcId6ZoiYx8LX6Fyo7fXNtkzRdrZWjl3dzMm+I1Mk6sY6UqbOvSvjEKwsPvnIyb4ZnJ+tBjPVMcz1XtdOAURrinSlq/HLvvVw/X18rLVdDcv7KDtnVsF89RFHYrob9curym9JyNcTbTVGUyKf/vXDN5vDvZXz3C/ohioLGd78gk3//nUydWunJt5tq4uVMwR3inSl6Yv8KViB9c23T4lWbzZ8eUI/VINv86QE5enm3nL+yQ7quvcGpOmwzdfbVxas243Ur1GM1yMbrVsjEOy/J5OHfy/RHqwJ9ql5I7F/rZX4uqp0FjNIQ70zRM/Pv/epfsLR9c23T4gk99+ftl7qnfv7KDmm6Wsv1F6iYOvvq4gk99+cd8Oye+uTh30v4xCuBv/5Sjpl/79dOAkZxiHem6Jnruar+BcuLfr6+dvGU/tTlNzmpLzLSdzXsX7yj3nXtDa6+wNMin/734in95N9/x0l9kZE+vvuFpTvqH63i6otNuO8e7CHemaLH9HvvTkiFfcvVUFrca8ezm3GeOkVPBTon6TBNKuynTq1Mi3v1eHYxzhdP0Z8FOifpzkqOdmsnAaM4xDtT0vhx37uXWeM+Ffjnr+xYjPxdDfs9cYq/8dN62fzpgcUgT0V5KsxbroaIcyAHa9wvBv7h3y+d4O9+wRun+Ft/I+N1KxaDPBXlqTCfOrWSOPcA9rszxDtT0vh937vf/Xx9rfReXy9d196QrmtvyDfXNi1K/QGg5WpImq7WStPVWrl8ZesyqW9LRXfL1dDi50h93lSI/3x9LTEOuCzy6X/L9IU/LITyR6sWwj/l2R8Apk6tlPCJVxYce3m51Lc9i+6pUysXP0fq8y6G+Kf/TYz7CPvdGeKdKWkSQ9+pf+ECACCoWBHJEO9MScO9dwAA9MxHR7RTgFEe4p0peVgZCQCA+2a+elM7ARgPDPHOlDysjAQAwH2siGREiHemjOHqDAAA7mNFJCNCvDNlDisjAQBwDysimdQQ70xZw8pIAADcw4pIJjXEO1PWsDISAAD3sCKSSQ3xzpQ13HsHAMAdsX+tZ0UkszjEO1P2xO+dUv+CBgCA6bgyw1iHeGfKHq7OAADgPK7MMNYh3pmyh6szAAA4iyszTOYQ70xFw9UZAACcw5UZJnOId6ai4eoMAADO4coMkznEO1PRzM9FJfav9epf3AAAME3sX+tlfi6q/T/1jMeGeGcqHq7OAABgP67MMNmGeGcqHq7OAABgP67MMNmGeGdsGa7OAPj/7Z3db9tGuof/Xt/4wsjNIgGai3VRoFgfYNFFc1AUWBdFgYWBLQp44Zwo3qTGUV0h9YntduMaTtbeykmr+iNWHIvffM+FJZukSIkSR5oh9TzAc5NIsiiSMz+NZt5BRHUyZQayILyDEpg6g4iIqE6mzEAWhHdQQnC2r72hQ0RErIpMmYEsCO+gDOvpPe2NHSIiYtllygwMgvAOynD3VrQ3eIiIiGXXO1jV3aWDwRDeQRmh19He4CEiIpbdoN3U3aWDwRDeQSksXEVERBxfFqrCMAjvoBRqviMiIo4vC1VhGIR3UA4LVxEREUeXhaqQB8I7KIeFq4iIiKPr7q3o7sKhBBDeQTksXEVERBzd4GxfdxcOJYDwDhPBbixpbwQRERHLot1Y0t11Q0kgvMNE8I83tTeEiIiIZdE/3tTddUNJILzDxGDhKiIi4nBZqAqjQHiHicHCVURExOGyoyqMAuEdJgYLVxEREQdr1RYk7Jzq7rKhRBDeYaKw4yoiImK27KgKo0J4h4nC6DsiImK2lIeEUSG8w8Rh9B0REbFfRt1hHAjvMHGCdlN7A4mIiGiafmtbdxcNJYTwDlOBspGIiIi32vVF3V0zlBTCO0yF0m3a9OqXHAd1JaHVFH/vw/GenyBsfRp5jYcS5PpgryS8Okx/DzfeEefVjgRXbQn9yKsGtoTWrxI0vxD7UY7PpP6F+Ce/Suh2RMKbFxHx2hJe7Ij3f38Y8PzE8Vw1xM7xuODVoPf0J/Gt5AdyIv53o5zbX8RTfv3Mi71bl+DyXELfS/m8vxL7cfpzvXbkrbUfZv6NvI/rrM2J/eas77IJX3805BhUXn8Fz1fURx+K03whoXUlsTfoX0l4+UL8nz4WK+V5Tusiz9HEsXfESX7WubgQf2vUtsATcdsSXjwTtz4/1jVr/bAm/sWJhJ6beN1zCU/q4qS97tqn4tujHl+vrcp7r45/PyhtvwyUTZlgXAjvMDVKNfo+UvgOJGx9VuD514wV3ge9h7U56Tz6TPyrHL2zeyTeRtbncV/c1u/53sP7Z+KkdsTJ43EleHV36OMGhvetndvvEBHCN38a4dwqDu8bfxP/fY6NVoK2BPv3+56vPrxnhDPrWcaXJ8XXn4rz1dX6146Ebo535RyIm7iWzQ/vEcK34j9PBO2B1+y8OK9z3J9hR4JXyWtuwuG94P2gpv0yU+vpPTZlgrEhvMPUKNXo+8jh25bg5/kCzy8a3kVE3kuwG+/U3fMRembruTh9n8V9cc8vR3sbzsu+8JR6PP5LcftGzPKHd+fkffrfd1+kHEfWuVUY3jceSpAnXPZICWnKw/vui9TA3H+t5DhfQxn8mmOfr7U5sV4dSZh+IOlYO+JErq1ShXeR/s9k0DX788v8rxu+jb+3SYb3wveDivbLXNmUCYpAeIepEXqd8oy+Dxnpsv73c/EuEqE2GqIKB8QcIfbxx+L+fhJ/D+d/v/3/Rw8liAaey2fiNm6ntljffi7+ZbRzdCX4Of43rJdHiZN4KcGbr8X59k73b/xB7J/qEjhe/HHth4npC+lhMPw9OVqbN7z/VYLI7IDw4igSUocE04mE97vitaPTFQIJ378Qb/uD7ucwL1bjK/HfJpJgYgRcdXiPBearo/hndvLXyV5/qs7Xk4cS+JG/EXYkPFkbeg0OG9GPBfpuUC/yWRe53qzNr8W/il4/iXsx8zXmxWtHzpT/Rvyf/kus3heXxx+I03yT8xz1jAf6+KBC3mtEwf2goP0yVau2wKg7FILwDlPFO1jV3nCq6nD75vA6P94GgGmE97U56ax9Jr4TeWA0XMSmKbwT/3nK8x99EwtG8Y46HrhSf86/eZ3PxLei7zgZyDJGcsMT8b8f47h/+jlybCfif5d4r4MCyiTCe3KEu+/LS895cU/bItav8S9BXdWG9y/jgfn1R/Ew778Ud5LXn6LzFR+xt1OmfvSuwS8lsO3rue/7n4s1cB61WeG9szYnnec/xq6h2Gee+RqJoN33Zbh7zb2NfNgDjjX1NccJ7yruh8Ltl7ky6g5FIbzDVCnN6HvODjf+k3rkcVML7/GAFgsXTzbiHahzFB+VG2YscA0bqZ2TzvfP4o8//TLzeGK834h07PmO2z2PHHR38WtsYab/75QpOarOTcr7OY2OorXEH3P+rdLwHptO0V0YGjtHrgT7GV/GVFx/Ss5X4vWv6hkhcHSNC++J+y1feL8rXvS7TXh5vQD0SdZ5zWPx8K7kfijafhkqo+6gAsI7TB3vcF17A6qmw02MHkYDwBTCu/XtJ+Kevo19tvGpAsmfrnsPcq+rNLTq4t78jN2v/To6JSJj5Cvmn+O/RFjPI1NC4scTuonR1Jd3cx9332hbr3JKLJgGEv4nbUGsinOT9CPxr7KOezTVhffEaOtNdZ/Er0WXTzLOv4rrT8H5+q4R/0L425/V3N9rJoX3O2L98LUEsV+uzuK/SA14DSt1Tn0g4p1LeLaT61eIuEXDu6r7oVj7ZaqMuoMKCO8wdUox+j6ww70j1g9fif8uMXry9puM5+egLzyMsWDQPxLvSeI4Nr6RwBnySv6FBG9W+sqtOb+/izwoX8iNBZ3YtIxER3/49/g8Zvfn7shrjvC+/+/II6KlBhOhISuYKg/vOaeOjPr55SXt72UF5rXEl7LwTf81o/L6K3q+Bk0lKehY4T0HfWF3nAWrF/+IfxYDr9kci8pDV8J2RhnKPouGd3X3Q5H2y0QZdQdVEN5BC8ZXnhmnvFuRChNFw7v7WrxG1nz0D8V904zXSE4jUaEjc0rQALOf09/RW4fHsT+fr/xc1ohyt3P85dfIszNqiCsP74lzZUJ4zwzMc33TEdJrvqu6/gqer8R9VP3wHkj4bqM/iA69ZufF3nsmgZ0yUh17cwPWrdxYNLyrux+KtF8myqg7qILwDtowevRcMiJAAAAPF0lEQVR9lA43rX7ytML71QvxMjam6ff6FwPvzQsJri4ltYZgZOFgfN6q4pH3V3PSWbsv3vvIv4Yn4n8/JLwnKlD0Bc8nT2IlBVOncSgP7/nmfefq3JWE90QFkr4Nse6Kdxn5/9Sa74quv6Lna9A88IKaFd49CU/+R9zNO+nvd4Rr1vr2E3FfPpPg3Ul64E0t0Rq1aHhXdz/EHa39Mk1G3UElhHfQhtGj70M73MiOiGkd7oTmvFvffp6YrhNIeP7NmPM+73RL7EUD9NHNe7V/i85nzjPnPVEzesCc95uOfut5vH73u+OBYc36T6Ls3TDSQpny8D5orv9oKpnzngjEw0nUJVd4/RU+X8+eV3TO+x2xtuvxOujhZfpGRQWvWWvzK/FjZW0DCV7mv49HD+/q7ofBDm6/TJNRd1AJ4R20Yuzoe9GAN9EFq/fFa0dTctrulokqFINCR2x0MxLkktVmYtVjUkyUhxtUbeb2eObFPc3YvKfvuBMjxrlIqSE+8WozicWGo3TwCsL7yIFZ0ioJFb3+VJ2vxCju0J1h82vEgtWNZA37jGktGa8Rm3YU/iJe5oh6omzowJKKqqvNjHM/KGi/DJJRd1AN4R20Yuzou9Hhfa6/049VbLk2Fk766qlHOpbYe43OO06p876T8bP+iHXeY8fzKLF4NetxydJxeUn+lK65zrvTOhNxTiRo/TO26UxnTUV4T4SevPTVfC9+/ak6X/nrvH8mvmVLeHUo/tHwcolGhPe++0/SF/5mvUasFnog4euMjakSG12lr3PoOd0671n3Q/H2yxwZdQfVEN5BO0aOvpse3tfm+rdFT85lTdRdF/c38fc/uS0b9+SP4hwltp1PbMueXFTat7vl4w/E2d+RMLkN+rvHA3dY7ZsOkzFNKfq4eOnKQaN5iRHfZA3xieywmpi/L4GE73ciYSRjR8mbKjvdTr5oeE+WVhywy2h8hD5Z87349afsfG1sxK/RsCNh6+vbcJ61w+qQX4pMCe+dtXlxz6O/ZMgIXzgTpT+7n01s99ntfyYqtgzZ0VbJDqsK7gcF7ZcJWk/vMeoOyiG8g3aMHH1XGt5zEgsQeTbJuSveRbzTjweWwVNSUt5AyqhmjjJ0Sdwj8fo2ZRl2PMnOPvm4REgZsktkPJgGEryaH//c5A1sGw/jc5iH0j9aXTS8xzY+GjaFIDk3Pvb3il5/Cs/X2pxYr45Gm8efVbYy4qQWrIokAm+etuTJPxK/ZLyX4KesazbxGonpbUPJHAXvqSK8q7gfVLRf+vUO10c4BoB8EN7BCOz6ovZGNmYpwntap38RnzP76EPxLvKM+tgSvk6btzwnnbX74rZ+yxGeuqNrqbsp5jie5OLV6OOSu7cO2wY9UeUkVkN8UuF9bU46G3+TwPKGv2bQluDgw/6OvlB4Hy0w91WlidV8L3j9qTxfXa1/vZAwTxZ0DsTLUc/cqPC+NifWy6P4i9g/3pY+HPga82If5vxyc9XIUU5RUXhXcD+oab/0yag7TArCOxhB0G5qb2hjliW8r6VMObGeJ4LIvNi7dQkuzyX0ox2pJ+KeS3hSzy5RF/XJf4vXOpTQ6UTKtAUiXlvCix3xdlM635GOZ16c3yOBKvK4WNDKtSgtEUyjc2EnGd7X5uSmCsblebxUX2Bf7wz55mtxMna8LBTeY/OfcwTmlM/idi50sevPU3m+oj7+WNzmCwmt6DUoIv6VhJcvxN//S+7KS6aF99SFwL99mv816l+If/KrhG5iCk7vs8ldUlZheC94PyhtvzQYnO2PfvEA5IDwDsbgbD3Q3tgiIiIW1dl6oLtLhQpDeAdjCL2O9gYXERGxiFZtQYJ2U3eXChWG8A5G4R2sam94ERERx5XSkDBpCO9gFKHXMbN0JCIi4hDZkAmmAeEdjMNvbWtvgBEREUeV0pAwDQjvYCTGlY5EREQcoN1YYtQdpgLhHYwk7Jxqb4gRERHzSmlImBaEdzAWZ3dZe2OMiIg4TEpDwjQhvIOxhF5HrNqC9kYZERExS0pDwrQhvIPRsHgVERFNlkWqMG0I72A8dmNJe+OMiIiY1G4s6e4iYQYhvIPxsPMqIiKaJtNlQBeEdygF3uG69oYaERGxJzupgi4I71AaqP2OiIgmaNcXqekO2iC8Q2mg9jsiIpogNd1BJ4R3KBXu3or2RhsREWdXd29Fd1cIMw7hHUqH9fSe9sYbERFnT+vpPabLgHYI71A6grN97Q04IiLOnn5rW3cXCEB4h3LC9BlERJymTJcBUyC8Q2mh+gwiIk5DpsuASRDeobRQfQYRESetVVugugwYBeEdSg2bNyEi4iRlMyYwDcI7lB67saS9cUdExOppN5aYLgPGQXiH0hN6HbFqC9obeURErI5WbUGCdlN3FwfQB+EdKoHf2tbe0CMiYnX0Dtd1d20AqRDeoTI4Ww+0N/aIiFh+nd1l3V0aQCaEd6gModdh91VERCwkZSHBdAjvUCmCdlN7w4+IiOWVXVTBdAjvUDkoH4mIiOPILqpQBgjvUEmY/46IiKPo7C4zXQZKAeEdKknodcSuL2rvDBAR0XyZ5w5lgvAOlSXsnGrvEBAR0Wyt2oIEZ/u6uyyA3BDeodIEZ/vaOwZERDRX/3hTd1cFMBKEd6g87t6K9s4BERHNkwWqUEYI7zAT2I0l7Z0EIiKao91YYp47lBLCO8wEbOCEiIg9WaAKZYbwDjMDGzghIqJVW2AjJig1hHeYKfzWtvaOAxER9ekdruvuigAKQXiHmcPZXdbeeSAi4vRlgSpUAcI7zCTswIqIOFuygypUBcI7zCxUoEFEnA3t+iLBHSoD4R1mltDriF1f1N6pICLi5KSyDFQNwjvMNGHnVKzagvbOBRER1WvVFiRoN3V3NQBKIbzDzEMJSUTE6klJSKgqhHcAEQnO9rV3NIiIqE7/eFN31wIwEQjvAF28w3XtnQ0iIhaXkpBQZQjvABGoAY+IWG4J7lB1CO8ACQjwiIjllFruMAsQ3gFSYBMnRMRySXCHWYHwDpABmzghIpZDu7FEcIeZgfAOMAACPCKi2bJ7KswahHeAAbALKyKiuRLcYRYhvAMMgQCPiGieBHeYVQjvADkgwCMimqNdX5Swc6q7awDQAuEdICcEeERE/VpP7xHcYaYhvAOMAAEeEVGfBHcAwjvAyBDgERGnL1NlAK4hvAOMAQEeEXF6EtwBbiG8A4wJAR4RcfJSVQYgDuEdoCBs5ISIOBkJ7gD9EN4BFECAR0RUq91YIrgDpEB4B1CEs/VAe2eHiFgFCe4A2RDeARTi7C5r7/QQEcuss7tMcAcYAOEdQDHu3or2zg8RsYy6eysEd4AhEN4BJoB3sKq9E0RELJPewaruphugFBDeASZEcLavvTNERDRdq7Yg/vGm7iYboDQQ3gEmSNBuilVb0N45IiKaqFVbEL+1rbupBigVhHeACRN2TtnMCRExIbumAowH4R1gCoReh1rwiIhdCe4A40N4B5gi1IJHxFnX2XpARRmAAhDeAaYMpSQRcValFCRAcQjvABrwjze1d6KIiNPSqi2Id7iuu+kFqASEdwBNBO2mWE/vae9UEREnKRVlANRCeAfQCAtZEbHK2o0lFqYCKIbwDmAAzINHxKrJ/HaAyUB4BzAEdmRFxCrIjqkAk4XwDmAQQbvJhk6IWFrt+qIE7abuphSg0hDeAQyEevCIWDbtxhLTZACmAOEdwFC8g1XtnTEi4jCt2oJ4B6sEd4ApQXgHMBjKSSKiyVIGEmD6EN4BSoCzu6y9k0ZEjMo0GQA9EN4BSgK7siKiCbJbKoBeCO8AJYJNnRBRp2y6BKAfwjtACfEO17V34og4O/ZG25kmA6AfwjtASWExKyJOQ7u+yKJUAIMgvAOUHHdvRXvnjojV1NldZrQdwDAI7wAVgFF4RFQpJSABzIXwDlAhGIVHxCJatQVG2wEMh/AOUDGCdlPs+qL2EICI5dKuL0pwtq+7CQOAIRDeASoKFWkQMY9UkgEoF4R3gAoTtJvUhUfETO3GkgTtpu6mCgBGgPAOMAMwCo+IURltBygvhHeAGSH0OuLsLmsPDYioV3ZJBSg3hHeAGYMFrYizqd1YYkEqQAUgvAPMKN7hOrXhEWdApsgAVAvCO8CMw3x4xGpq1RbEO1gltANUDMI7AEjQbjIfHrFCUkUGoLoQ3gHghqDdZCoNYom164vit7Z1NyUAMEEI7wDQB/PhEcsl89oBZgfCOwBkQohHNFtCO8DsQXgHgKEQ4hHNktAOMLsQ3gEgN1SmQdQroR0ACO8AMDKEeMTpSmgHgB6EdwAYG0I84mSlVjsAJCG8A0BhmBOPqFZG2gEgC8I7ACiDEI9YTLuxRGgHgIEQ3gFAOX5rmx1bEUfQbixJcLav+9YFgBJAeAeAiRG0m4R4xAyt2sJ1aG83dd+qAFAiCO8AMHHCzql4B6vawxKiCfYWoRLaAWAcCO8AMFW8w3WxG0vaAxTitGU+OwCogPAOAFoI2k1G47HyMsoOAKohvAOAdvzWNqPxWCkZZQeASUF4BwBj6M2Nt2oL2sMX4qgyyg4A04DwDgBGQrlJLIO9ijH+8Saj7AAwFQjvAGA8BHk0SQI7AOiE8A4ApYIgjzoksAOAKRDeAaC0+Meb4mw90B7ssJr2AjsLTwHAJAjvAFAJ/ONNcXaXWeyKhbRqC+JsPWCEHQCMhfAOAJUjONsX72CV8pOYS7uxdFMlhsAOAKZDeAeAysOoPEZldB0AygzhHQBmCkblZ8+bueuMrgNABSC8A8BM47e2xTtcF2frASPzFbE3sk5YB4AqQngHAIgQdk7FP94Ud29F7Pqi9iCKw7Xri+LsLot/vMnupgBQeQjvAABD8FvbN1NtrKf3tIfVWdZ6ek+crQfi7q1IcLbPqDoAzByEdwCAMfBb27cj9MyfVx/Su/PU3b0V8Q7Xmf4CANCF8A4AoIiwc3ozSu/sLjNSnzek1xdv56if7TP1BQBgAIR3AIAp0Av2/vFmLNzrDs/TDOc3o+jdgM5IOgDA6BDeAQAMIBruewHf3Vu5Cfl2fdGIUXyrtiDW03s3gbwXynvB3D/eJJwDAEwQwjsAQAkJO6cStJvXQfls/zr49+x+AfCPN8U7XL/2YLXf3v91Q7d/vHnzGr3XvQninVPCOACAAfw/hP6LwRXTt7MAAAAASUVORK5CYII="/>
          <p:cNvSpPr>
            <a:spLocks noChangeAspect="1" noChangeArrowheads="1"/>
          </p:cNvSpPr>
          <p:nvPr/>
        </p:nvSpPr>
        <p:spPr bwMode="auto">
          <a:xfrm>
            <a:off x="155575" y="-2857500"/>
            <a:ext cx="6534150" cy="596265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pic>
        <p:nvPicPr>
          <p:cNvPr id="6" name="Picture 5"/>
          <p:cNvPicPr>
            <a:picLocks noChangeAspect="1"/>
          </p:cNvPicPr>
          <p:nvPr/>
        </p:nvPicPr>
        <p:blipFill>
          <a:blip r:embed="rId2"/>
          <a:stretch>
            <a:fillRect/>
          </a:stretch>
        </p:blipFill>
        <p:spPr>
          <a:xfrm>
            <a:off x="2639665" y="1776177"/>
            <a:ext cx="3864669" cy="3525031"/>
          </a:xfrm>
          <a:prstGeom prst="rect">
            <a:avLst/>
          </a:prstGeom>
        </p:spPr>
      </p:pic>
    </p:spTree>
    <p:extLst>
      <p:ext uri="{BB962C8B-B14F-4D97-AF65-F5344CB8AC3E}">
        <p14:creationId xmlns:p14="http://schemas.microsoft.com/office/powerpoint/2010/main" val="222248011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lgn="ctr"/>
            <a:r>
              <a:rPr lang="en-US" b="1" dirty="0" smtClean="0"/>
              <a:t>HOW TO SECURE THE QUALITY OF MEDIATORS‘ SERVICES?</a:t>
            </a:r>
          </a:p>
          <a:p>
            <a:pPr algn="ctr"/>
            <a:endParaRPr lang="en-US" b="1" dirty="0" smtClean="0"/>
          </a:p>
          <a:p>
            <a:pPr algn="ctr"/>
            <a:endParaRPr lang="en-US" b="1" dirty="0" smtClean="0"/>
          </a:p>
          <a:p>
            <a:pPr algn="just">
              <a:buFont typeface="Arial" panose="020B0604020202020204" pitchFamily="34" charset="0"/>
              <a:buChar char="•"/>
            </a:pPr>
            <a:r>
              <a:rPr lang="en-US" dirty="0" smtClean="0"/>
              <a:t>Rely on responsibility and good will of the mediators‘? </a:t>
            </a:r>
          </a:p>
          <a:p>
            <a:pPr algn="just">
              <a:buFont typeface="Arial" panose="020B0604020202020204" pitchFamily="34" charset="0"/>
              <a:buChar char="•"/>
            </a:pPr>
            <a:r>
              <a:rPr lang="en-US" dirty="0" smtClean="0"/>
              <a:t>Regulate mediators‘ activities?</a:t>
            </a:r>
          </a:p>
          <a:p>
            <a:pPr algn="ctr"/>
            <a:endParaRPr lang="en-US" b="1" dirty="0" smtClean="0"/>
          </a:p>
          <a:p>
            <a:pPr algn="just"/>
            <a:r>
              <a:rPr lang="en-US" dirty="0" smtClean="0"/>
              <a:t>„The longer-established and more widespread mediation is as a dispute resolution procedure, the more comprehensive and intensive the regulation of mediators and their associations“ </a:t>
            </a:r>
            <a:r>
              <a:rPr lang="en-US" sz="1100" dirty="0" smtClean="0"/>
              <a:t>(</a:t>
            </a:r>
            <a:r>
              <a:rPr lang="en-US" sz="1100" dirty="0" err="1" smtClean="0"/>
              <a:t>Hopt</a:t>
            </a:r>
            <a:r>
              <a:rPr lang="en-US" sz="1100" dirty="0" smtClean="0"/>
              <a:t> and </a:t>
            </a:r>
            <a:r>
              <a:rPr lang="en-US" sz="1100" dirty="0" err="1" smtClean="0"/>
              <a:t>Steffek</a:t>
            </a:r>
            <a:r>
              <a:rPr lang="en-US" sz="1100" dirty="0" smtClean="0"/>
              <a:t>, 2012)</a:t>
            </a:r>
          </a:p>
          <a:p>
            <a:pPr algn="just"/>
            <a:endParaRPr lang="en-US" dirty="0" smtClean="0"/>
          </a:p>
          <a:p>
            <a:pPr algn="just"/>
            <a:r>
              <a:rPr lang="en-US" dirty="0" smtClean="0"/>
              <a:t>Main reasons of this phenomena:</a:t>
            </a:r>
          </a:p>
          <a:p>
            <a:pPr algn="just">
              <a:buFont typeface="Arial" panose="020B0604020202020204" pitchFamily="34" charset="0"/>
              <a:buChar char="•"/>
            </a:pPr>
            <a:r>
              <a:rPr lang="en-US" dirty="0" smtClean="0"/>
              <a:t>need to set universal standards of mediator activity;</a:t>
            </a:r>
          </a:p>
          <a:p>
            <a:pPr algn="just">
              <a:buFont typeface="Arial" panose="020B0604020202020204" pitchFamily="34" charset="0"/>
              <a:buChar char="•"/>
            </a:pPr>
            <a:r>
              <a:rPr lang="en-US" dirty="0" smtClean="0"/>
              <a:t>necessity to prevent the possible improper behavior of mediators;</a:t>
            </a:r>
          </a:p>
          <a:p>
            <a:pPr algn="just">
              <a:buFont typeface="Arial" panose="020B0604020202020204" pitchFamily="34" charset="0"/>
              <a:buChar char="•"/>
            </a:pPr>
            <a:r>
              <a:rPr lang="en-US" dirty="0" smtClean="0"/>
              <a:t>attempts of promoting mediation by promising more guarantees of clients‘ right protection.</a:t>
            </a:r>
          </a:p>
          <a:p>
            <a:pPr marL="0" indent="0" algn="just"/>
            <a:endParaRPr lang="en-US" dirty="0" smtClean="0"/>
          </a:p>
          <a:p>
            <a:pPr algn="ctr"/>
            <a:endParaRPr lang="en-US" b="1" dirty="0" smtClean="0"/>
          </a:p>
          <a:p>
            <a:pPr marL="0" indent="0" algn="just"/>
            <a:endParaRPr lang="en-US" dirty="0"/>
          </a:p>
        </p:txBody>
      </p:sp>
    </p:spTree>
    <p:extLst>
      <p:ext uri="{BB962C8B-B14F-4D97-AF65-F5344CB8AC3E}">
        <p14:creationId xmlns:p14="http://schemas.microsoft.com/office/powerpoint/2010/main" val="4477494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lgn="ctr"/>
            <a:r>
              <a:rPr lang="en-US" b="1" dirty="0" smtClean="0"/>
              <a:t>REGULATING MEDIATORS‘ ACTIVITIES IN EU</a:t>
            </a:r>
          </a:p>
          <a:p>
            <a:pPr algn="ctr"/>
            <a:endParaRPr lang="en-US" b="1" dirty="0" smtClean="0"/>
          </a:p>
          <a:p>
            <a:pPr algn="just"/>
            <a:r>
              <a:rPr lang="en-US" dirty="0" smtClean="0"/>
              <a:t>Models of regulation:</a:t>
            </a:r>
          </a:p>
          <a:p>
            <a:pPr algn="just"/>
            <a:endParaRPr lang="en-US" dirty="0" smtClean="0"/>
          </a:p>
          <a:p>
            <a:pPr algn="just">
              <a:buFont typeface="Arial" panose="020B0604020202020204" pitchFamily="34" charset="0"/>
              <a:buChar char="•"/>
            </a:pPr>
            <a:r>
              <a:rPr lang="en-US" dirty="0" smtClean="0"/>
              <a:t>Authorization model – state admission (certification) is necessary for providing mediation services</a:t>
            </a:r>
            <a:r>
              <a:rPr lang="lt-LT" dirty="0" smtClean="0"/>
              <a:t> (</a:t>
            </a:r>
            <a:r>
              <a:rPr lang="en-US" dirty="0" smtClean="0"/>
              <a:t>e.g.</a:t>
            </a:r>
            <a:r>
              <a:rPr lang="lt-LT" dirty="0" smtClean="0"/>
              <a:t>, </a:t>
            </a:r>
            <a:r>
              <a:rPr lang="lt-LT" dirty="0" err="1" smtClean="0"/>
              <a:t>Hungary</a:t>
            </a:r>
            <a:r>
              <a:rPr lang="lt-LT" dirty="0" smtClean="0"/>
              <a:t>)</a:t>
            </a:r>
            <a:r>
              <a:rPr lang="en-US" dirty="0" smtClean="0"/>
              <a:t>.</a:t>
            </a:r>
          </a:p>
          <a:p>
            <a:pPr algn="just">
              <a:buFont typeface="Arial" panose="020B0604020202020204" pitchFamily="34" charset="0"/>
              <a:buChar char="•"/>
            </a:pPr>
            <a:endParaRPr lang="en-US" dirty="0" smtClean="0"/>
          </a:p>
          <a:p>
            <a:pPr algn="just">
              <a:buFont typeface="Arial" panose="020B0604020202020204" pitchFamily="34" charset="0"/>
              <a:buChar char="•"/>
            </a:pPr>
            <a:r>
              <a:rPr lang="en-US" dirty="0" smtClean="0"/>
              <a:t>Incentive model – mediator practice open to everyone, still certain legal consequences are ensured only for mediations, which were conducted by mediators, who enjoy</a:t>
            </a:r>
            <a:r>
              <a:rPr lang="lt-LT" dirty="0" smtClean="0"/>
              <a:t> </a:t>
            </a:r>
            <a:r>
              <a:rPr lang="en-US" dirty="0" smtClean="0"/>
              <a:t>state admission</a:t>
            </a:r>
            <a:r>
              <a:rPr lang="lt-LT" dirty="0" smtClean="0"/>
              <a:t> (</a:t>
            </a:r>
            <a:r>
              <a:rPr lang="en-US" dirty="0" smtClean="0"/>
              <a:t>e.g. Germany).</a:t>
            </a:r>
            <a:r>
              <a:rPr lang="lt-LT" dirty="0" smtClean="0"/>
              <a:t> </a:t>
            </a:r>
            <a:endParaRPr lang="en-US" dirty="0" smtClean="0"/>
          </a:p>
          <a:p>
            <a:pPr marL="0" indent="0" algn="just"/>
            <a:endParaRPr lang="en-US" dirty="0" smtClean="0"/>
          </a:p>
          <a:p>
            <a:pPr algn="just">
              <a:buFont typeface="Arial" panose="020B0604020202020204" pitchFamily="34" charset="0"/>
              <a:buChar char="•"/>
            </a:pPr>
            <a:r>
              <a:rPr lang="en-US" dirty="0" smtClean="0"/>
              <a:t>Market model – mediator practice is fully open to everyone (e.g. UK).</a:t>
            </a:r>
          </a:p>
          <a:p>
            <a:pPr marL="0" indent="0" algn="just"/>
            <a:endParaRPr lang="en-US" dirty="0"/>
          </a:p>
          <a:p>
            <a:pPr marL="0" indent="0" algn="just"/>
            <a:r>
              <a:rPr lang="en-US" dirty="0" smtClean="0"/>
              <a:t>These models may be applied not for all mediation system</a:t>
            </a:r>
            <a:r>
              <a:rPr lang="lt-LT" dirty="0"/>
              <a:t>s</a:t>
            </a:r>
            <a:r>
              <a:rPr lang="en-US" dirty="0" smtClean="0"/>
              <a:t>. As well different models may be applied in the same country in regard of separate disputes. </a:t>
            </a:r>
            <a:endParaRPr lang="en-US" dirty="0"/>
          </a:p>
        </p:txBody>
      </p:sp>
    </p:spTree>
    <p:extLst>
      <p:ext uri="{BB962C8B-B14F-4D97-AF65-F5344CB8AC3E}">
        <p14:creationId xmlns:p14="http://schemas.microsoft.com/office/powerpoint/2010/main" val="13313202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ctr"/>
            <a:r>
              <a:rPr lang="en-US" b="1" dirty="0" smtClean="0"/>
              <a:t>AUTHORIZATION MODEL</a:t>
            </a:r>
          </a:p>
          <a:p>
            <a:pPr algn="ctr"/>
            <a:endParaRPr lang="en-US" b="1" dirty="0" smtClean="0"/>
          </a:p>
          <a:p>
            <a:pPr algn="just"/>
            <a:r>
              <a:rPr lang="en-US" dirty="0" smtClean="0"/>
              <a:t>Who is responsible for the admission of mediators?</a:t>
            </a:r>
          </a:p>
          <a:p>
            <a:pPr algn="just"/>
            <a:endParaRPr lang="en-US" dirty="0" smtClean="0"/>
          </a:p>
          <a:p>
            <a:pPr algn="just">
              <a:buFont typeface="Arial" panose="020B0604020202020204" pitchFamily="34" charset="0"/>
              <a:buChar char="•"/>
            </a:pPr>
            <a:r>
              <a:rPr lang="en-US" dirty="0" smtClean="0"/>
              <a:t>Ministries of Justice (e. g. Hungary)</a:t>
            </a:r>
          </a:p>
          <a:p>
            <a:pPr algn="just">
              <a:buFont typeface="Arial" panose="020B0604020202020204" pitchFamily="34" charset="0"/>
              <a:buChar char="•"/>
            </a:pPr>
            <a:r>
              <a:rPr lang="en-US" dirty="0" smtClean="0"/>
              <a:t>Courts, in relation to court annexed mediation (e. g. Portugal)</a:t>
            </a:r>
          </a:p>
          <a:p>
            <a:pPr algn="just">
              <a:buFont typeface="Arial" panose="020B0604020202020204" pitchFamily="34" charset="0"/>
              <a:buChar char="•"/>
            </a:pPr>
            <a:r>
              <a:rPr lang="en-US" dirty="0" smtClean="0"/>
              <a:t>Other institutions (e. g. Lithuania)</a:t>
            </a:r>
          </a:p>
          <a:p>
            <a:pPr algn="just">
              <a:buFont typeface="Arial" panose="020B0604020202020204" pitchFamily="34" charset="0"/>
              <a:buChar char="•"/>
            </a:pPr>
            <a:endParaRPr lang="en-US" dirty="0" smtClean="0"/>
          </a:p>
          <a:p>
            <a:pPr marL="0" indent="0" algn="just"/>
            <a:r>
              <a:rPr lang="en-US" dirty="0" smtClean="0"/>
              <a:t>Does the legal regulation impose sanctions for the people serving as mediators without state admission?</a:t>
            </a:r>
          </a:p>
          <a:p>
            <a:pPr marL="0" indent="0" algn="just"/>
            <a:endParaRPr lang="en-US" dirty="0" smtClean="0"/>
          </a:p>
          <a:p>
            <a:pPr marL="0" indent="0" algn="just"/>
            <a:r>
              <a:rPr lang="en-US" dirty="0" smtClean="0"/>
              <a:t>In some countries mediator‘s title is protected. It means that person, who uses title „mediator“ without authorization, is committing the administrative offence. E. g. Austria. </a:t>
            </a:r>
          </a:p>
          <a:p>
            <a:pPr algn="just">
              <a:buFont typeface="Arial" panose="020B0604020202020204" pitchFamily="34" charset="0"/>
              <a:buChar char="•"/>
            </a:pPr>
            <a:endParaRPr lang="en-US" b="1" dirty="0" smtClean="0"/>
          </a:p>
          <a:p>
            <a:pPr marL="0" indent="0" algn="just"/>
            <a:endParaRPr lang="en-US" b="1" dirty="0"/>
          </a:p>
        </p:txBody>
      </p:sp>
    </p:spTree>
    <p:extLst>
      <p:ext uri="{BB962C8B-B14F-4D97-AF65-F5344CB8AC3E}">
        <p14:creationId xmlns:p14="http://schemas.microsoft.com/office/powerpoint/2010/main" val="32534470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pPr algn="ctr"/>
            <a:r>
              <a:rPr lang="en-US" b="1" dirty="0" smtClean="0"/>
              <a:t>INCENTIVE MODEL</a:t>
            </a:r>
          </a:p>
          <a:p>
            <a:pPr algn="ctr"/>
            <a:endParaRPr lang="en-US" b="1" dirty="0" smtClean="0"/>
          </a:p>
          <a:p>
            <a:pPr algn="just"/>
            <a:r>
              <a:rPr lang="en-US" dirty="0" smtClean="0"/>
              <a:t>Person can serve as a mediator without state admission. Parties should choose state admitted mediator only if they wish to take such benefits of the mediation as: </a:t>
            </a:r>
          </a:p>
          <a:p>
            <a:pPr algn="just"/>
            <a:endParaRPr lang="en-US" dirty="0" smtClean="0"/>
          </a:p>
          <a:p>
            <a:pPr algn="just">
              <a:buFont typeface="Arial" panose="020B0604020202020204" pitchFamily="34" charset="0"/>
              <a:buChar char="•"/>
            </a:pPr>
            <a:r>
              <a:rPr lang="en-US" dirty="0" smtClean="0"/>
              <a:t>only in regard of state admitted mediators the certain legislation may be applied;</a:t>
            </a:r>
          </a:p>
          <a:p>
            <a:pPr algn="just">
              <a:buFont typeface="Arial" panose="020B0604020202020204" pitchFamily="34" charset="0"/>
              <a:buChar char="•"/>
            </a:pPr>
            <a:r>
              <a:rPr lang="en-US" dirty="0" smtClean="0"/>
              <a:t>time limits</a:t>
            </a:r>
            <a:r>
              <a:rPr lang="lt-LT" dirty="0" smtClean="0"/>
              <a:t>‘</a:t>
            </a:r>
            <a:r>
              <a:rPr lang="en-US" dirty="0" smtClean="0"/>
              <a:t> suspensions are applied only if mediation was conducted by state admitted mediator;</a:t>
            </a:r>
          </a:p>
          <a:p>
            <a:pPr algn="just">
              <a:buFont typeface="Arial" panose="020B0604020202020204" pitchFamily="34" charset="0"/>
              <a:buChar char="•"/>
            </a:pPr>
            <a:r>
              <a:rPr lang="en-US" dirty="0" smtClean="0"/>
              <a:t>in case of mandatory pre-</a:t>
            </a:r>
            <a:r>
              <a:rPr lang="lt-LT" dirty="0" err="1" smtClean="0"/>
              <a:t>trial</a:t>
            </a:r>
            <a:r>
              <a:rPr lang="en-US" dirty="0" smtClean="0"/>
              <a:t> mediation, only state admitted mediator can issue a certificate allowing to start a court action;</a:t>
            </a:r>
          </a:p>
          <a:p>
            <a:pPr algn="just">
              <a:buFont typeface="Arial" panose="020B0604020202020204" pitchFamily="34" charset="0"/>
              <a:buChar char="•"/>
            </a:pPr>
            <a:r>
              <a:rPr lang="en-US" dirty="0" smtClean="0"/>
              <a:t>parties take an advantage of court fees reduction;</a:t>
            </a:r>
          </a:p>
          <a:p>
            <a:pPr algn="just">
              <a:buFont typeface="Arial" panose="020B0604020202020204" pitchFamily="34" charset="0"/>
              <a:buChar char="•"/>
            </a:pPr>
            <a:r>
              <a:rPr lang="en-US" dirty="0" smtClean="0"/>
              <a:t>court can use it‘s right not to follow the general rules of litigation costs distribution.</a:t>
            </a:r>
          </a:p>
          <a:p>
            <a:pPr algn="just">
              <a:buFont typeface="Arial" panose="020B0604020202020204" pitchFamily="34" charset="0"/>
              <a:buChar char="•"/>
            </a:pPr>
            <a:endParaRPr lang="en-US" dirty="0" smtClean="0"/>
          </a:p>
          <a:p>
            <a:pPr marL="0" indent="0" algn="just"/>
            <a:r>
              <a:rPr lang="en-US" dirty="0" smtClean="0"/>
              <a:t>These reasons encourage parties to choose state admitted mediator. </a:t>
            </a:r>
            <a:r>
              <a:rPr lang="en-US" dirty="0"/>
              <a:t>As well mediators are encouraged to gain state </a:t>
            </a:r>
            <a:r>
              <a:rPr lang="en-US" dirty="0" smtClean="0"/>
              <a:t>admission.</a:t>
            </a:r>
          </a:p>
        </p:txBody>
      </p:sp>
    </p:spTree>
    <p:extLst>
      <p:ext uri="{BB962C8B-B14F-4D97-AF65-F5344CB8AC3E}">
        <p14:creationId xmlns:p14="http://schemas.microsoft.com/office/powerpoint/2010/main" val="36813731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algn="ctr"/>
            <a:r>
              <a:rPr lang="en-US" b="1" dirty="0" smtClean="0"/>
              <a:t>MARKET MODEL</a:t>
            </a:r>
          </a:p>
          <a:p>
            <a:pPr algn="ctr"/>
            <a:endParaRPr lang="en-US" b="1" dirty="0" smtClean="0"/>
          </a:p>
          <a:p>
            <a:pPr algn="just"/>
            <a:r>
              <a:rPr lang="en-US" dirty="0" smtClean="0"/>
              <a:t>Risks in using market model:</a:t>
            </a:r>
          </a:p>
          <a:p>
            <a:pPr algn="just">
              <a:buFont typeface="Arial" panose="020B0604020202020204" pitchFamily="34" charset="0"/>
              <a:buChar char="•"/>
            </a:pPr>
            <a:r>
              <a:rPr lang="en-US" dirty="0" smtClean="0"/>
              <a:t>there is no control of the mediators‘ qualification;</a:t>
            </a:r>
          </a:p>
          <a:p>
            <a:pPr algn="just">
              <a:buFont typeface="Arial" panose="020B0604020202020204" pitchFamily="34" charset="0"/>
              <a:buChar char="•"/>
            </a:pPr>
            <a:r>
              <a:rPr lang="en-US" dirty="0"/>
              <a:t>c</a:t>
            </a:r>
            <a:r>
              <a:rPr lang="en-US" dirty="0" smtClean="0"/>
              <a:t>lients are obliged to take a responsibility for choosing a suitable mediator;</a:t>
            </a:r>
          </a:p>
          <a:p>
            <a:pPr algn="just">
              <a:buFont typeface="Arial" panose="020B0604020202020204" pitchFamily="34" charset="0"/>
              <a:buChar char="•"/>
            </a:pPr>
            <a:r>
              <a:rPr lang="en-US" dirty="0"/>
              <a:t>e</a:t>
            </a:r>
            <a:r>
              <a:rPr lang="en-US" dirty="0" smtClean="0"/>
              <a:t>ducation of the mediators do</a:t>
            </a:r>
            <a:r>
              <a:rPr lang="lt-LT" dirty="0" err="1" smtClean="0"/>
              <a:t>es</a:t>
            </a:r>
            <a:r>
              <a:rPr lang="en-US" dirty="0" smtClean="0"/>
              <a:t> not play the sufficient role anymore;</a:t>
            </a:r>
          </a:p>
          <a:p>
            <a:pPr algn="just">
              <a:buFont typeface="Arial" panose="020B0604020202020204" pitchFamily="34" charset="0"/>
              <a:buChar char="•"/>
            </a:pPr>
            <a:r>
              <a:rPr lang="en-US" dirty="0"/>
              <a:t>s</a:t>
            </a:r>
            <a:r>
              <a:rPr lang="en-US" dirty="0" smtClean="0"/>
              <a:t>tandards of the mediation process may not posses an unified form anymore.</a:t>
            </a:r>
          </a:p>
          <a:p>
            <a:pPr algn="just">
              <a:buFont typeface="Arial" panose="020B0604020202020204" pitchFamily="34" charset="0"/>
              <a:buChar char="•"/>
            </a:pPr>
            <a:endParaRPr lang="en-US" dirty="0" smtClean="0"/>
          </a:p>
          <a:p>
            <a:pPr marL="0" indent="0" algn="just"/>
            <a:r>
              <a:rPr lang="en-US" dirty="0" smtClean="0"/>
              <a:t>Experience of several market model applying countries shows, that state admission in these countries step by step was changed to the certification systems of associations (Chartered Institute of Arbitrators, CEDR</a:t>
            </a:r>
            <a:r>
              <a:rPr lang="lt-LT" dirty="0" smtClean="0"/>
              <a:t>, ADR </a:t>
            </a:r>
            <a:r>
              <a:rPr lang="lt-LT" dirty="0" err="1" smtClean="0"/>
              <a:t>group</a:t>
            </a:r>
            <a:r>
              <a:rPr lang="en-US" dirty="0" smtClean="0"/>
              <a:t> and etc.).</a:t>
            </a:r>
            <a:r>
              <a:rPr lang="lt-LT" dirty="0" smtClean="0"/>
              <a:t> E. g. UK.</a:t>
            </a:r>
            <a:endParaRPr lang="en-US" dirty="0" smtClean="0"/>
          </a:p>
          <a:p>
            <a:pPr algn="just"/>
            <a:endParaRPr lang="en-US" dirty="0" smtClean="0"/>
          </a:p>
          <a:p>
            <a:pPr algn="just"/>
            <a:r>
              <a:rPr lang="en-US" dirty="0" smtClean="0"/>
              <a:t>N.B. Practice shows, that even state institution relies mostly only on mediators from the certain associations. It drives to conclusion, that function of admitting mediators is non-officially delegated for the private sector entities. </a:t>
            </a:r>
            <a:endParaRPr lang="en-US" dirty="0"/>
          </a:p>
        </p:txBody>
      </p:sp>
    </p:spTree>
    <p:extLst>
      <p:ext uri="{BB962C8B-B14F-4D97-AF65-F5344CB8AC3E}">
        <p14:creationId xmlns:p14="http://schemas.microsoft.com/office/powerpoint/2010/main" val="5029148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95536" y="404664"/>
            <a:ext cx="8352928" cy="5256584"/>
          </a:xfrm>
        </p:spPr>
        <p:txBody>
          <a:bodyPr>
            <a:normAutofit/>
          </a:bodyPr>
          <a:lstStyle/>
          <a:p>
            <a:pPr algn="ctr"/>
            <a:r>
              <a:rPr lang="en-US" b="1" dirty="0" smtClean="0"/>
              <a:t>NEW APPROACH TOWARDS REGULATION OF MEDIATORS‘ ACTIVITIES IN LITHUANIA (1)</a:t>
            </a:r>
          </a:p>
          <a:p>
            <a:pPr algn="ctr"/>
            <a:endParaRPr lang="en-US" b="1" dirty="0" smtClean="0"/>
          </a:p>
          <a:p>
            <a:pPr algn="just"/>
            <a:r>
              <a:rPr lang="en-US" dirty="0" smtClean="0"/>
              <a:t>Till 1 January 2019 the market model was applied towards pre-trial mediation. In regard of court-annexed mediation authorization of the mediators was necessary (authorization model). </a:t>
            </a:r>
          </a:p>
          <a:p>
            <a:pPr algn="just"/>
            <a:endParaRPr lang="en-US" dirty="0"/>
          </a:p>
          <a:p>
            <a:pPr algn="just"/>
            <a:r>
              <a:rPr lang="en-US" dirty="0" smtClean="0"/>
              <a:t>Latest amendments brought important changes:</a:t>
            </a:r>
          </a:p>
          <a:p>
            <a:pPr algn="just"/>
            <a:endParaRPr lang="en-US" dirty="0" smtClean="0"/>
          </a:p>
          <a:p>
            <a:pPr algn="just">
              <a:buFont typeface="Arial" panose="020B0604020202020204" pitchFamily="34" charset="0"/>
              <a:buChar char="•"/>
            </a:pPr>
            <a:r>
              <a:rPr lang="en-US" dirty="0" smtClean="0"/>
              <a:t>The Lithuanian List of Mediators;</a:t>
            </a:r>
          </a:p>
          <a:p>
            <a:pPr algn="just">
              <a:buFont typeface="Arial" panose="020B0604020202020204" pitchFamily="34" charset="0"/>
              <a:buChar char="•"/>
            </a:pPr>
            <a:r>
              <a:rPr lang="en-US" dirty="0" smtClean="0"/>
              <a:t>authorization procedure is carried on by State Guaranteed Legal Aid Service;</a:t>
            </a:r>
          </a:p>
          <a:p>
            <a:pPr algn="just">
              <a:buFont typeface="Arial" panose="020B0604020202020204" pitchFamily="34" charset="0"/>
              <a:buChar char="•"/>
            </a:pPr>
            <a:r>
              <a:rPr lang="en-US" dirty="0" smtClean="0"/>
              <a:t>set of formal requirements for enrolling into the Lithuanian List of Mediators:</a:t>
            </a:r>
          </a:p>
          <a:p>
            <a:pPr marL="342900" lvl="1" indent="-342900" algn="just">
              <a:lnSpc>
                <a:spcPct val="110000"/>
              </a:lnSpc>
              <a:buFont typeface="Arial" panose="020B0604020202020204" pitchFamily="34" charset="0"/>
              <a:buChar char="•"/>
            </a:pPr>
            <a:r>
              <a:rPr lang="en-US" sz="1800" dirty="0" smtClean="0">
                <a:latin typeface="Myriad Pro" pitchFamily="34" charset="0"/>
              </a:rPr>
              <a:t>requirements for further qualification improving courses (20 hours in every 5 years period).</a:t>
            </a:r>
            <a:endParaRPr lang="en-US" sz="1800" dirty="0">
              <a:latin typeface="Myriad Pro" pitchFamily="34" charset="0"/>
            </a:endParaRPr>
          </a:p>
        </p:txBody>
      </p:sp>
    </p:spTree>
    <p:extLst>
      <p:ext uri="{BB962C8B-B14F-4D97-AF65-F5344CB8AC3E}">
        <p14:creationId xmlns:p14="http://schemas.microsoft.com/office/powerpoint/2010/main" val="3028359922"/>
      </p:ext>
    </p:extLst>
  </p:cSld>
  <p:clrMapOvr>
    <a:masterClrMapping/>
  </p:clrMapOvr>
  <p:timing>
    <p:tnLst>
      <p:par>
        <p:cTn id="1" dur="indefinite" restart="never" nodeType="tmRoot"/>
      </p:par>
    </p:tnLst>
  </p:timing>
</p:sld>
</file>

<file path=ppt/theme/theme1.xml><?xml version="1.0" encoding="utf-8"?>
<a:theme xmlns:a="http://schemas.openxmlformats.org/drawingml/2006/main" name="pirmasi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on2" id="{AAE6769A-804A-4EE7-977B-95DFDC472935}" vid="{3F5DE4BC-8082-4AF8-9039-A5B4632EB9D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MRU LAB LT</Template>
  <TotalTime>6408</TotalTime>
  <Words>1507</Words>
  <Application>Microsoft Office PowerPoint</Application>
  <PresentationFormat>On-screen Show (4:3)</PresentationFormat>
  <Paragraphs>203</Paragraphs>
  <Slides>18</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Arial</vt:lpstr>
      <vt:lpstr>Calibri</vt:lpstr>
      <vt:lpstr>Myriad Pro</vt:lpstr>
      <vt:lpstr>Wingdings</vt:lpstr>
      <vt:lpstr>pirmasis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Reda Vaitiekūnienė</dc:creator>
  <cp:lastModifiedBy>Agnė Tvaronavičienė</cp:lastModifiedBy>
  <cp:revision>161</cp:revision>
  <cp:lastPrinted>2016-01-26T09:10:49Z</cp:lastPrinted>
  <dcterms:created xsi:type="dcterms:W3CDTF">2016-01-26T08:48:14Z</dcterms:created>
  <dcterms:modified xsi:type="dcterms:W3CDTF">2019-04-09T13:02:53Z</dcterms:modified>
</cp:coreProperties>
</file>